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10a09265bf974fbb" Type="http://schemas.microsoft.com/office/2007/relationships/ui/extensibility" Target="customUI/customUI14.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 id="260" r:id="rId6"/>
    <p:sldId id="261" r:id="rId7"/>
    <p:sldId id="264" r:id="rId8"/>
    <p:sldId id="259" r:id="rId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F10433-35A0-2CE0-7493-6EF4A90D43CC}" name="Jan-Joost Reyn" initials="JR" userId="S::jan-joost.reyn@nocnsf.nl::b57f5919-53b3-4ba6-b258-d2e3973c65e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23" autoAdjust="0"/>
    <p:restoredTop sz="94660"/>
  </p:normalViewPr>
  <p:slideViewPr>
    <p:cSldViewPr snapToGrid="0">
      <p:cViewPr varScale="1">
        <p:scale>
          <a:sx n="138" d="100"/>
          <a:sy n="138" d="100"/>
        </p:scale>
        <p:origin x="101" y="91"/>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8/10/relationships/authors" Target="author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 variant 1">
    <p:spTree>
      <p:nvGrpSpPr>
        <p:cNvPr id="1" name=""/>
        <p:cNvGrpSpPr/>
        <p:nvPr/>
      </p:nvGrpSpPr>
      <p:grpSpPr>
        <a:xfrm>
          <a:off x="0" y="0"/>
          <a:ext cx="0" cy="0"/>
          <a:chOff x="0" y="0"/>
          <a:chExt cx="0" cy="0"/>
        </a:xfrm>
      </p:grpSpPr>
      <p:sp>
        <p:nvSpPr>
          <p:cNvPr id="13" name="Rechthoek 12">
            <a:extLst>
              <a:ext uri="{FF2B5EF4-FFF2-40B4-BE49-F238E27FC236}">
                <a16:creationId xmlns:a16="http://schemas.microsoft.com/office/drawing/2014/main" id="{3A43B75F-8B7D-4044-8C08-2EA334D38532}"/>
              </a:ext>
            </a:extLst>
          </p:cNvPr>
          <p:cNvSpPr/>
          <p:nvPr userDrawn="1"/>
        </p:nvSpPr>
        <p:spPr>
          <a:xfrm>
            <a:off x="4572000" y="3098800"/>
            <a:ext cx="4571999" cy="143541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Rechthoek 10">
            <a:extLst>
              <a:ext uri="{FF2B5EF4-FFF2-40B4-BE49-F238E27FC236}">
                <a16:creationId xmlns:a16="http://schemas.microsoft.com/office/drawing/2014/main" id="{CE9E9845-2988-47A9-9CF8-9FD6B1544906}"/>
              </a:ext>
            </a:extLst>
          </p:cNvPr>
          <p:cNvSpPr/>
          <p:nvPr userDrawn="1"/>
        </p:nvSpPr>
        <p:spPr>
          <a:xfrm>
            <a:off x="0" y="0"/>
            <a:ext cx="9144000" cy="3098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le 1"/>
          <p:cNvSpPr>
            <a:spLocks noGrp="1"/>
          </p:cNvSpPr>
          <p:nvPr>
            <p:ph type="ctrTitle" hasCustomPrompt="1"/>
          </p:nvPr>
        </p:nvSpPr>
        <p:spPr>
          <a:xfrm>
            <a:off x="427180" y="412590"/>
            <a:ext cx="4144820" cy="1790700"/>
          </a:xfrm>
        </p:spPr>
        <p:txBody>
          <a:bodyPr anchor="t" anchorCtr="0"/>
          <a:lstStyle>
            <a:lvl1pPr algn="l">
              <a:defRPr sz="4500">
                <a:solidFill>
                  <a:schemeClr val="bg1"/>
                </a:solidFill>
              </a:defRPr>
            </a:lvl1pPr>
          </a:lstStyle>
          <a:p>
            <a:r>
              <a:rPr lang="nl-NL" dirty="0"/>
              <a:t>titel</a:t>
            </a:r>
            <a:endParaRPr lang="en-US" dirty="0"/>
          </a:p>
        </p:txBody>
      </p:sp>
      <p:sp>
        <p:nvSpPr>
          <p:cNvPr id="3" name="Subtitle 2"/>
          <p:cNvSpPr>
            <a:spLocks noGrp="1"/>
          </p:cNvSpPr>
          <p:nvPr>
            <p:ph type="subTitle" idx="1" hasCustomPrompt="1"/>
          </p:nvPr>
        </p:nvSpPr>
        <p:spPr>
          <a:xfrm>
            <a:off x="427180" y="3398953"/>
            <a:ext cx="3702859" cy="822403"/>
          </a:xfrm>
        </p:spPr>
        <p:txBody>
          <a:bodyPr anchor="ctr" anchorCtr="0"/>
          <a:lstStyle>
            <a:lvl1pPr marL="0" indent="0" algn="l">
              <a:buNone/>
              <a:defRPr sz="2500" b="1">
                <a:solidFill>
                  <a:schemeClr val="tx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dirty="0"/>
              <a:t>datum</a:t>
            </a:r>
            <a:endParaRPr lang="en-US" dirty="0"/>
          </a:p>
        </p:txBody>
      </p:sp>
      <p:sp>
        <p:nvSpPr>
          <p:cNvPr id="10" name="TextBox 9">
            <a:extLst>
              <a:ext uri="{FF2B5EF4-FFF2-40B4-BE49-F238E27FC236}">
                <a16:creationId xmlns:a16="http://schemas.microsoft.com/office/drawing/2014/main" id="{CAC0C393-BF8A-4F1B-A8D3-4D62CF8355DC}"/>
              </a:ext>
            </a:extLst>
          </p:cNvPr>
          <p:cNvSpPr txBox="1"/>
          <p:nvPr userDrawn="1"/>
        </p:nvSpPr>
        <p:spPr>
          <a:xfrm>
            <a:off x="5228668" y="3609589"/>
            <a:ext cx="3905250" cy="384721"/>
          </a:xfrm>
          <a:prstGeom prst="rect">
            <a:avLst/>
          </a:prstGeom>
          <a:noFill/>
        </p:spPr>
        <p:txBody>
          <a:bodyPr wrap="square" rtlCol="0">
            <a:spAutoFit/>
          </a:bodyPr>
          <a:lstStyle/>
          <a:p>
            <a:r>
              <a:rPr lang="nl-NL" sz="1900" b="1" kern="1200" noProof="1">
                <a:solidFill>
                  <a:schemeClr val="bg1"/>
                </a:solidFill>
                <a:latin typeface="+mj-lt"/>
                <a:ea typeface="+mn-ea"/>
                <a:cs typeface="+mn-cs"/>
              </a:rPr>
              <a:t>#wewinnenveelmetsport</a:t>
            </a:r>
          </a:p>
        </p:txBody>
      </p:sp>
      <p:sp>
        <p:nvSpPr>
          <p:cNvPr id="8" name="Rechthoek 7">
            <a:extLst>
              <a:ext uri="{FF2B5EF4-FFF2-40B4-BE49-F238E27FC236}">
                <a16:creationId xmlns:a16="http://schemas.microsoft.com/office/drawing/2014/main" id="{E254745B-B97F-AF56-9C77-F76C3A23DE1A}"/>
              </a:ext>
            </a:extLst>
          </p:cNvPr>
          <p:cNvSpPr/>
          <p:nvPr userDrawn="1"/>
        </p:nvSpPr>
        <p:spPr>
          <a:xfrm>
            <a:off x="0" y="4533660"/>
            <a:ext cx="9144000" cy="609840"/>
          </a:xfrm>
          <a:prstGeom prst="rect">
            <a:avLst/>
          </a:prstGeom>
          <a:solidFill>
            <a:srgbClr val="FF66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 name="Afbeelding 4">
            <a:extLst>
              <a:ext uri="{FF2B5EF4-FFF2-40B4-BE49-F238E27FC236}">
                <a16:creationId xmlns:a16="http://schemas.microsoft.com/office/drawing/2014/main" id="{883DD358-66FB-303E-35BA-3607C76F433C}"/>
              </a:ext>
            </a:extLst>
          </p:cNvPr>
          <p:cNvPicPr>
            <a:picLocks noChangeAspect="1"/>
          </p:cNvPicPr>
          <p:nvPr userDrawn="1"/>
        </p:nvPicPr>
        <p:blipFill>
          <a:blip r:embed="rId2"/>
          <a:stretch>
            <a:fillRect/>
          </a:stretch>
        </p:blipFill>
        <p:spPr>
          <a:xfrm>
            <a:off x="4130039" y="4348901"/>
            <a:ext cx="4952178" cy="998759"/>
          </a:xfrm>
          <a:prstGeom prst="rect">
            <a:avLst/>
          </a:prstGeom>
        </p:spPr>
      </p:pic>
    </p:spTree>
    <p:extLst>
      <p:ext uri="{BB962C8B-B14F-4D97-AF65-F5344CB8AC3E}">
        <p14:creationId xmlns:p14="http://schemas.microsoft.com/office/powerpoint/2010/main" val="3386489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 variant 2">
    <p:spTree>
      <p:nvGrpSpPr>
        <p:cNvPr id="1" name=""/>
        <p:cNvGrpSpPr/>
        <p:nvPr/>
      </p:nvGrpSpPr>
      <p:grpSpPr>
        <a:xfrm>
          <a:off x="0" y="0"/>
          <a:ext cx="0" cy="0"/>
          <a:chOff x="0" y="0"/>
          <a:chExt cx="0" cy="0"/>
        </a:xfrm>
      </p:grpSpPr>
      <p:sp>
        <p:nvSpPr>
          <p:cNvPr id="13" name="Rechthoek 12">
            <a:extLst>
              <a:ext uri="{FF2B5EF4-FFF2-40B4-BE49-F238E27FC236}">
                <a16:creationId xmlns:a16="http://schemas.microsoft.com/office/drawing/2014/main" id="{3A43B75F-8B7D-4044-8C08-2EA334D38532}"/>
              </a:ext>
            </a:extLst>
          </p:cNvPr>
          <p:cNvSpPr/>
          <p:nvPr userDrawn="1"/>
        </p:nvSpPr>
        <p:spPr>
          <a:xfrm>
            <a:off x="4572000" y="3098800"/>
            <a:ext cx="4571999" cy="143541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Rechthoek 10">
            <a:extLst>
              <a:ext uri="{FF2B5EF4-FFF2-40B4-BE49-F238E27FC236}">
                <a16:creationId xmlns:a16="http://schemas.microsoft.com/office/drawing/2014/main" id="{CE9E9845-2988-47A9-9CF8-9FD6B1544906}"/>
              </a:ext>
            </a:extLst>
          </p:cNvPr>
          <p:cNvSpPr/>
          <p:nvPr userDrawn="1"/>
        </p:nvSpPr>
        <p:spPr>
          <a:xfrm>
            <a:off x="0" y="0"/>
            <a:ext cx="4571999" cy="3098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le 1"/>
          <p:cNvSpPr>
            <a:spLocks noGrp="1"/>
          </p:cNvSpPr>
          <p:nvPr>
            <p:ph type="ctrTitle" hasCustomPrompt="1"/>
          </p:nvPr>
        </p:nvSpPr>
        <p:spPr>
          <a:xfrm>
            <a:off x="427180" y="412590"/>
            <a:ext cx="4144820" cy="1790700"/>
          </a:xfrm>
        </p:spPr>
        <p:txBody>
          <a:bodyPr anchor="t" anchorCtr="0"/>
          <a:lstStyle>
            <a:lvl1pPr algn="l">
              <a:defRPr sz="4500">
                <a:solidFill>
                  <a:schemeClr val="bg1"/>
                </a:solidFill>
              </a:defRPr>
            </a:lvl1pPr>
          </a:lstStyle>
          <a:p>
            <a:r>
              <a:rPr lang="nl-NL" dirty="0"/>
              <a:t>titel</a:t>
            </a:r>
            <a:endParaRPr lang="en-US" dirty="0"/>
          </a:p>
        </p:txBody>
      </p:sp>
      <p:sp>
        <p:nvSpPr>
          <p:cNvPr id="3" name="Subtitle 2"/>
          <p:cNvSpPr>
            <a:spLocks noGrp="1"/>
          </p:cNvSpPr>
          <p:nvPr>
            <p:ph type="subTitle" idx="1" hasCustomPrompt="1"/>
          </p:nvPr>
        </p:nvSpPr>
        <p:spPr>
          <a:xfrm>
            <a:off x="427180" y="3398953"/>
            <a:ext cx="3702859" cy="822403"/>
          </a:xfrm>
        </p:spPr>
        <p:txBody>
          <a:bodyPr anchor="ctr" anchorCtr="0"/>
          <a:lstStyle>
            <a:lvl1pPr marL="0" indent="0" algn="l">
              <a:buNone/>
              <a:defRPr sz="2500" b="1">
                <a:solidFill>
                  <a:schemeClr val="tx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dirty="0"/>
              <a:t>datum</a:t>
            </a:r>
            <a:endParaRPr lang="en-US" dirty="0"/>
          </a:p>
        </p:txBody>
      </p:sp>
      <p:sp>
        <p:nvSpPr>
          <p:cNvPr id="9" name="Tijdelijke aanduiding voor afbeelding 4">
            <a:extLst>
              <a:ext uri="{FF2B5EF4-FFF2-40B4-BE49-F238E27FC236}">
                <a16:creationId xmlns:a16="http://schemas.microsoft.com/office/drawing/2014/main" id="{BED42EA4-3EFE-4D0E-972F-C682E3B8F97D}"/>
              </a:ext>
            </a:extLst>
          </p:cNvPr>
          <p:cNvSpPr>
            <a:spLocks noGrp="1"/>
          </p:cNvSpPr>
          <p:nvPr>
            <p:ph type="pic" sz="quarter" idx="10"/>
          </p:nvPr>
        </p:nvSpPr>
        <p:spPr>
          <a:xfrm>
            <a:off x="4572000" y="0"/>
            <a:ext cx="4572000" cy="3098800"/>
          </a:xfrm>
          <a:solidFill>
            <a:schemeClr val="bg1">
              <a:lumMod val="95000"/>
            </a:schemeClr>
          </a:solidFill>
        </p:spPr>
        <p:txBody>
          <a:bodyPr/>
          <a:lstStyle/>
          <a:p>
            <a:r>
              <a:rPr lang="nl-NL"/>
              <a:t>Sleep de afbeelding naar de tijdelijke aanduiding of klik op het pictogram als u een afbeelding wilt toevoegen</a:t>
            </a:r>
            <a:endParaRPr lang="nl-NL" dirty="0"/>
          </a:p>
        </p:txBody>
      </p:sp>
      <p:sp>
        <p:nvSpPr>
          <p:cNvPr id="4" name="TextBox 3">
            <a:extLst>
              <a:ext uri="{FF2B5EF4-FFF2-40B4-BE49-F238E27FC236}">
                <a16:creationId xmlns:a16="http://schemas.microsoft.com/office/drawing/2014/main" id="{D6493156-A694-4907-8CCD-FE30AC6FB917}"/>
              </a:ext>
            </a:extLst>
          </p:cNvPr>
          <p:cNvSpPr txBox="1"/>
          <p:nvPr userDrawn="1"/>
        </p:nvSpPr>
        <p:spPr>
          <a:xfrm>
            <a:off x="5228668" y="3609589"/>
            <a:ext cx="3905250" cy="384721"/>
          </a:xfrm>
          <a:prstGeom prst="rect">
            <a:avLst/>
          </a:prstGeom>
          <a:noFill/>
        </p:spPr>
        <p:txBody>
          <a:bodyPr wrap="square" rtlCol="0">
            <a:spAutoFit/>
          </a:bodyPr>
          <a:lstStyle/>
          <a:p>
            <a:r>
              <a:rPr lang="nl-NL" sz="1900" b="1" kern="1200" noProof="1">
                <a:solidFill>
                  <a:schemeClr val="bg1"/>
                </a:solidFill>
                <a:latin typeface="+mj-lt"/>
                <a:ea typeface="+mn-ea"/>
                <a:cs typeface="+mn-cs"/>
              </a:rPr>
              <a:t>#wewinnenveelmetsport</a:t>
            </a:r>
          </a:p>
        </p:txBody>
      </p:sp>
      <p:sp>
        <p:nvSpPr>
          <p:cNvPr id="12" name="Rechthoek 11">
            <a:extLst>
              <a:ext uri="{FF2B5EF4-FFF2-40B4-BE49-F238E27FC236}">
                <a16:creationId xmlns:a16="http://schemas.microsoft.com/office/drawing/2014/main" id="{E254745B-B97F-AF56-9C77-F76C3A23DE1A}"/>
              </a:ext>
            </a:extLst>
          </p:cNvPr>
          <p:cNvSpPr/>
          <p:nvPr userDrawn="1"/>
        </p:nvSpPr>
        <p:spPr>
          <a:xfrm>
            <a:off x="0" y="4533660"/>
            <a:ext cx="9144000" cy="609840"/>
          </a:xfrm>
          <a:prstGeom prst="rect">
            <a:avLst/>
          </a:prstGeom>
          <a:solidFill>
            <a:srgbClr val="FF66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 name="Afbeelding 4">
            <a:extLst>
              <a:ext uri="{FF2B5EF4-FFF2-40B4-BE49-F238E27FC236}">
                <a16:creationId xmlns:a16="http://schemas.microsoft.com/office/drawing/2014/main" id="{8136B260-9EC1-1045-93E1-21BEBC95E0A7}"/>
              </a:ext>
            </a:extLst>
          </p:cNvPr>
          <p:cNvPicPr>
            <a:picLocks noChangeAspect="1"/>
          </p:cNvPicPr>
          <p:nvPr userDrawn="1"/>
        </p:nvPicPr>
        <p:blipFill>
          <a:blip r:embed="rId2"/>
          <a:stretch>
            <a:fillRect/>
          </a:stretch>
        </p:blipFill>
        <p:spPr>
          <a:xfrm>
            <a:off x="4130039" y="4348901"/>
            <a:ext cx="4952178" cy="998759"/>
          </a:xfrm>
          <a:prstGeom prst="rect">
            <a:avLst/>
          </a:prstGeom>
        </p:spPr>
      </p:pic>
    </p:spTree>
    <p:extLst>
      <p:ext uri="{BB962C8B-B14F-4D97-AF65-F5344CB8AC3E}">
        <p14:creationId xmlns:p14="http://schemas.microsoft.com/office/powerpoint/2010/main" val="565690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met afbeelding">
    <p:spTree>
      <p:nvGrpSpPr>
        <p:cNvPr id="1" name=""/>
        <p:cNvGrpSpPr/>
        <p:nvPr/>
      </p:nvGrpSpPr>
      <p:grpSpPr>
        <a:xfrm>
          <a:off x="0" y="0"/>
          <a:ext cx="0" cy="0"/>
          <a:chOff x="0" y="0"/>
          <a:chExt cx="0" cy="0"/>
        </a:xfrm>
      </p:grpSpPr>
      <p:sp>
        <p:nvSpPr>
          <p:cNvPr id="14" name="Tijdelijke aanduiding voor afbeelding 13">
            <a:extLst>
              <a:ext uri="{FF2B5EF4-FFF2-40B4-BE49-F238E27FC236}">
                <a16:creationId xmlns:a16="http://schemas.microsoft.com/office/drawing/2014/main" id="{CAE106B4-F641-46A6-8FEF-018083E7CA41}"/>
              </a:ext>
            </a:extLst>
          </p:cNvPr>
          <p:cNvSpPr>
            <a:spLocks noGrp="1"/>
          </p:cNvSpPr>
          <p:nvPr>
            <p:ph type="pic" sz="quarter" idx="12"/>
          </p:nvPr>
        </p:nvSpPr>
        <p:spPr>
          <a:xfrm>
            <a:off x="0" y="0"/>
            <a:ext cx="9144000" cy="4562475"/>
          </a:xfrm>
          <a:solidFill>
            <a:schemeClr val="bg1">
              <a:lumMod val="95000"/>
            </a:schemeClr>
          </a:solidFill>
        </p:spPr>
        <p:txBody>
          <a:bodyPr/>
          <a:lstStyle/>
          <a:p>
            <a:r>
              <a:rPr lang="nl-NL"/>
              <a:t>Sleep de afbeelding naar de tijdelijke aanduiding of klik op het pictogram als u een afbeelding wilt toevoegen</a:t>
            </a:r>
            <a:endParaRPr lang="nl-NL" dirty="0"/>
          </a:p>
        </p:txBody>
      </p:sp>
      <p:pic>
        <p:nvPicPr>
          <p:cNvPr id="3" name="Afbeelding 7">
            <a:extLst>
              <a:ext uri="{FF2B5EF4-FFF2-40B4-BE49-F238E27FC236}">
                <a16:creationId xmlns:a16="http://schemas.microsoft.com/office/drawing/2014/main" id="{30ABE3FB-3045-41F8-9AC2-66D5D876A9F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93929" t="19489" r="1564" b="20323"/>
          <a:stretch/>
        </p:blipFill>
        <p:spPr>
          <a:xfrm>
            <a:off x="8589169" y="4652962"/>
            <a:ext cx="411956" cy="366713"/>
          </a:xfrm>
          <a:prstGeom prst="roundRect">
            <a:avLst/>
          </a:prstGeom>
        </p:spPr>
      </p:pic>
      <p:sp>
        <p:nvSpPr>
          <p:cNvPr id="7" name="Tijdelijke aanduiding voor tekst 6">
            <a:extLst>
              <a:ext uri="{FF2B5EF4-FFF2-40B4-BE49-F238E27FC236}">
                <a16:creationId xmlns:a16="http://schemas.microsoft.com/office/drawing/2014/main" id="{BCBA12EA-ED5D-46DF-AB49-FDFB59BC449C}"/>
              </a:ext>
            </a:extLst>
          </p:cNvPr>
          <p:cNvSpPr>
            <a:spLocks noGrp="1"/>
          </p:cNvSpPr>
          <p:nvPr>
            <p:ph type="body" sz="quarter" idx="13" hasCustomPrompt="1"/>
          </p:nvPr>
        </p:nvSpPr>
        <p:spPr>
          <a:xfrm>
            <a:off x="0" y="2442949"/>
            <a:ext cx="9144000" cy="2119526"/>
          </a:xfrm>
          <a:gradFill flip="none" rotWithShape="1">
            <a:gsLst>
              <a:gs pos="0">
                <a:schemeClr val="bg1">
                  <a:alpha val="0"/>
                </a:schemeClr>
              </a:gs>
              <a:gs pos="83000">
                <a:schemeClr val="tx2">
                  <a:alpha val="51000"/>
                </a:schemeClr>
              </a:gs>
            </a:gsLst>
            <a:lin ang="5400000" scaled="1"/>
            <a:tileRect/>
          </a:gradFill>
        </p:spPr>
        <p:txBody>
          <a:bodyPr/>
          <a:lstStyle>
            <a:lvl1pPr>
              <a:defRPr sz="100"/>
            </a:lvl1pPr>
          </a:lstStyle>
          <a:p>
            <a:pPr lvl="0"/>
            <a:r>
              <a:rPr lang="nl-NL" dirty="0"/>
              <a:t> </a:t>
            </a:r>
          </a:p>
          <a:p>
            <a:pPr lvl="0"/>
            <a:endParaRPr lang="en-GB" dirty="0"/>
          </a:p>
        </p:txBody>
      </p:sp>
      <p:sp>
        <p:nvSpPr>
          <p:cNvPr id="9" name="Title 1">
            <a:extLst>
              <a:ext uri="{FF2B5EF4-FFF2-40B4-BE49-F238E27FC236}">
                <a16:creationId xmlns:a16="http://schemas.microsoft.com/office/drawing/2014/main" id="{96F05476-8E12-4590-B0EA-A1818BA80421}"/>
              </a:ext>
            </a:extLst>
          </p:cNvPr>
          <p:cNvSpPr>
            <a:spLocks noGrp="1"/>
          </p:cNvSpPr>
          <p:nvPr>
            <p:ph type="ctrTitle" hasCustomPrompt="1"/>
          </p:nvPr>
        </p:nvSpPr>
        <p:spPr>
          <a:xfrm>
            <a:off x="348599" y="2803525"/>
            <a:ext cx="5687870" cy="1130670"/>
          </a:xfrm>
        </p:spPr>
        <p:txBody>
          <a:bodyPr anchor="t" anchorCtr="0"/>
          <a:lstStyle>
            <a:lvl1pPr algn="l">
              <a:defRPr sz="4500">
                <a:solidFill>
                  <a:schemeClr val="bg1"/>
                </a:solidFill>
              </a:defRPr>
            </a:lvl1pPr>
          </a:lstStyle>
          <a:p>
            <a:r>
              <a:rPr lang="nl-NL" dirty="0"/>
              <a:t>titel</a:t>
            </a:r>
            <a:endParaRPr lang="en-US" dirty="0"/>
          </a:p>
        </p:txBody>
      </p:sp>
      <p:sp>
        <p:nvSpPr>
          <p:cNvPr id="10" name="Subtitle 2">
            <a:extLst>
              <a:ext uri="{FF2B5EF4-FFF2-40B4-BE49-F238E27FC236}">
                <a16:creationId xmlns:a16="http://schemas.microsoft.com/office/drawing/2014/main" id="{AA5AD878-D66B-4959-A182-EEC454B1228D}"/>
              </a:ext>
            </a:extLst>
          </p:cNvPr>
          <p:cNvSpPr>
            <a:spLocks noGrp="1"/>
          </p:cNvSpPr>
          <p:nvPr>
            <p:ph type="subTitle" idx="1" hasCustomPrompt="1"/>
          </p:nvPr>
        </p:nvSpPr>
        <p:spPr>
          <a:xfrm>
            <a:off x="348599" y="3956075"/>
            <a:ext cx="3702859" cy="388621"/>
          </a:xfrm>
        </p:spPr>
        <p:txBody>
          <a:bodyPr anchor="ctr" anchorCtr="0"/>
          <a:lstStyle>
            <a:lvl1pPr marL="0" indent="0" algn="l">
              <a:buNone/>
              <a:defRPr sz="2200" b="1">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dirty="0"/>
              <a:t>datum</a:t>
            </a:r>
            <a:endParaRPr lang="en-US" dirty="0"/>
          </a:p>
        </p:txBody>
      </p:sp>
      <p:sp>
        <p:nvSpPr>
          <p:cNvPr id="8" name="Rechthoek 7">
            <a:extLst>
              <a:ext uri="{FF2B5EF4-FFF2-40B4-BE49-F238E27FC236}">
                <a16:creationId xmlns:a16="http://schemas.microsoft.com/office/drawing/2014/main" id="{E254745B-B97F-AF56-9C77-F76C3A23DE1A}"/>
              </a:ext>
            </a:extLst>
          </p:cNvPr>
          <p:cNvSpPr/>
          <p:nvPr userDrawn="1"/>
        </p:nvSpPr>
        <p:spPr>
          <a:xfrm>
            <a:off x="0" y="4533660"/>
            <a:ext cx="9144000" cy="609840"/>
          </a:xfrm>
          <a:prstGeom prst="rect">
            <a:avLst/>
          </a:prstGeom>
          <a:solidFill>
            <a:srgbClr val="FF66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2" name="Afbeelding 1">
            <a:extLst>
              <a:ext uri="{FF2B5EF4-FFF2-40B4-BE49-F238E27FC236}">
                <a16:creationId xmlns:a16="http://schemas.microsoft.com/office/drawing/2014/main" id="{14AB58B4-CFC3-F5F0-5422-ED6F61898F08}"/>
              </a:ext>
            </a:extLst>
          </p:cNvPr>
          <p:cNvPicPr>
            <a:picLocks noChangeAspect="1"/>
          </p:cNvPicPr>
          <p:nvPr userDrawn="1"/>
        </p:nvPicPr>
        <p:blipFill>
          <a:blip r:embed="rId4"/>
          <a:stretch>
            <a:fillRect/>
          </a:stretch>
        </p:blipFill>
        <p:spPr>
          <a:xfrm>
            <a:off x="4130039" y="4348901"/>
            <a:ext cx="4952178" cy="998759"/>
          </a:xfrm>
          <a:prstGeom prst="rect">
            <a:avLst/>
          </a:prstGeom>
        </p:spPr>
      </p:pic>
    </p:spTree>
    <p:extLst>
      <p:ext uri="{BB962C8B-B14F-4D97-AF65-F5344CB8AC3E}">
        <p14:creationId xmlns:p14="http://schemas.microsoft.com/office/powerpoint/2010/main" val="1968996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fbeelding link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762812" y="540001"/>
            <a:ext cx="3752537" cy="542040"/>
          </a:xfrm>
        </p:spPr>
        <p:txBody>
          <a:bodyPr/>
          <a:lstStyle>
            <a:lvl1pPr>
              <a:defRPr/>
            </a:lvl1pPr>
          </a:lstStyle>
          <a:p>
            <a:r>
              <a:rPr lang="nl-NL" dirty="0"/>
              <a:t>titel</a:t>
            </a:r>
            <a:endParaRPr lang="en-US" dirty="0"/>
          </a:p>
        </p:txBody>
      </p:sp>
      <p:sp>
        <p:nvSpPr>
          <p:cNvPr id="10" name="Tijdelijke aanduiding voor tekst 9">
            <a:extLst>
              <a:ext uri="{FF2B5EF4-FFF2-40B4-BE49-F238E27FC236}">
                <a16:creationId xmlns:a16="http://schemas.microsoft.com/office/drawing/2014/main" id="{B5AF1D9F-FD04-4E01-9FED-24BC514DCBC1}"/>
              </a:ext>
            </a:extLst>
          </p:cNvPr>
          <p:cNvSpPr>
            <a:spLocks noGrp="1"/>
          </p:cNvSpPr>
          <p:nvPr>
            <p:ph type="body" sz="quarter" idx="10"/>
          </p:nvPr>
        </p:nvSpPr>
        <p:spPr>
          <a:xfrm>
            <a:off x="4762500" y="1706880"/>
            <a:ext cx="3752850" cy="2807745"/>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2" name="Tijdelijke aanduiding voor tekst 11">
            <a:extLst>
              <a:ext uri="{FF2B5EF4-FFF2-40B4-BE49-F238E27FC236}">
                <a16:creationId xmlns:a16="http://schemas.microsoft.com/office/drawing/2014/main" id="{BCE65F86-A00C-46D7-8252-815107C0BB1C}"/>
              </a:ext>
            </a:extLst>
          </p:cNvPr>
          <p:cNvSpPr>
            <a:spLocks noGrp="1"/>
          </p:cNvSpPr>
          <p:nvPr>
            <p:ph type="body" sz="quarter" idx="11" hasCustomPrompt="1"/>
          </p:nvPr>
        </p:nvSpPr>
        <p:spPr>
          <a:xfrm>
            <a:off x="4762500" y="1257300"/>
            <a:ext cx="3752850" cy="364742"/>
          </a:xfrm>
        </p:spPr>
        <p:txBody>
          <a:bodyPr/>
          <a:lstStyle>
            <a:lvl1pPr>
              <a:defRPr sz="1800" b="1">
                <a:solidFill>
                  <a:schemeClr val="accent4"/>
                </a:solidFill>
              </a:defRPr>
            </a:lvl1pPr>
          </a:lstStyle>
          <a:p>
            <a:pPr lvl="0"/>
            <a:r>
              <a:rPr lang="nl-NL" noProof="0"/>
              <a:t>subkop</a:t>
            </a:r>
          </a:p>
        </p:txBody>
      </p:sp>
      <p:sp>
        <p:nvSpPr>
          <p:cNvPr id="14" name="Tijdelijke aanduiding voor afbeelding 13">
            <a:extLst>
              <a:ext uri="{FF2B5EF4-FFF2-40B4-BE49-F238E27FC236}">
                <a16:creationId xmlns:a16="http://schemas.microsoft.com/office/drawing/2014/main" id="{CAE106B4-F641-46A6-8FEF-018083E7CA41}"/>
              </a:ext>
            </a:extLst>
          </p:cNvPr>
          <p:cNvSpPr>
            <a:spLocks noGrp="1"/>
          </p:cNvSpPr>
          <p:nvPr>
            <p:ph type="pic" sz="quarter" idx="12"/>
          </p:nvPr>
        </p:nvSpPr>
        <p:spPr>
          <a:xfrm>
            <a:off x="0" y="0"/>
            <a:ext cx="4411663" cy="5143500"/>
          </a:xfrm>
          <a:solidFill>
            <a:schemeClr val="bg1">
              <a:lumMod val="95000"/>
            </a:schemeClr>
          </a:solidFill>
        </p:spPr>
        <p:txBody>
          <a:bodyPr/>
          <a:lstStyle/>
          <a:p>
            <a:r>
              <a:rPr lang="nl-NL"/>
              <a:t>Sleep de afbeelding naar de tijdelijke aanduiding of klik op het pictogram als u een afbeelding wilt toevoegen</a:t>
            </a:r>
            <a:endParaRPr lang="nl-NL" dirty="0"/>
          </a:p>
        </p:txBody>
      </p:sp>
    </p:spTree>
    <p:extLst>
      <p:ext uri="{BB962C8B-B14F-4D97-AF65-F5344CB8AC3E}">
        <p14:creationId xmlns:p14="http://schemas.microsoft.com/office/powerpoint/2010/main" val="3239917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fbeelding rech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8569" y="540001"/>
            <a:ext cx="3752850" cy="717299"/>
          </a:xfrm>
        </p:spPr>
        <p:txBody>
          <a:bodyPr/>
          <a:lstStyle>
            <a:lvl1pPr>
              <a:defRPr/>
            </a:lvl1pPr>
          </a:lstStyle>
          <a:p>
            <a:r>
              <a:rPr lang="nl-NL" dirty="0"/>
              <a:t>titel</a:t>
            </a:r>
            <a:endParaRPr lang="en-US" dirty="0"/>
          </a:p>
        </p:txBody>
      </p:sp>
      <p:sp>
        <p:nvSpPr>
          <p:cNvPr id="10" name="Tijdelijke aanduiding voor tekst 9">
            <a:extLst>
              <a:ext uri="{FF2B5EF4-FFF2-40B4-BE49-F238E27FC236}">
                <a16:creationId xmlns:a16="http://schemas.microsoft.com/office/drawing/2014/main" id="{B5AF1D9F-FD04-4E01-9FED-24BC514DCBC1}"/>
              </a:ext>
            </a:extLst>
          </p:cNvPr>
          <p:cNvSpPr>
            <a:spLocks noGrp="1"/>
          </p:cNvSpPr>
          <p:nvPr>
            <p:ph type="body" sz="quarter" idx="10"/>
          </p:nvPr>
        </p:nvSpPr>
        <p:spPr>
          <a:xfrm>
            <a:off x="378569" y="1800000"/>
            <a:ext cx="3752850" cy="2803459"/>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4" name="Tijdelijke aanduiding voor afbeelding 13">
            <a:extLst>
              <a:ext uri="{FF2B5EF4-FFF2-40B4-BE49-F238E27FC236}">
                <a16:creationId xmlns:a16="http://schemas.microsoft.com/office/drawing/2014/main" id="{CAE106B4-F641-46A6-8FEF-018083E7CA41}"/>
              </a:ext>
            </a:extLst>
          </p:cNvPr>
          <p:cNvSpPr>
            <a:spLocks noGrp="1"/>
          </p:cNvSpPr>
          <p:nvPr>
            <p:ph type="pic" sz="quarter" idx="12"/>
          </p:nvPr>
        </p:nvSpPr>
        <p:spPr>
          <a:xfrm>
            <a:off x="4721157" y="0"/>
            <a:ext cx="4422843" cy="5143500"/>
          </a:xfrm>
          <a:solidFill>
            <a:schemeClr val="bg1">
              <a:lumMod val="95000"/>
            </a:schemeClr>
          </a:solidFill>
        </p:spPr>
        <p:txBody>
          <a:bodyPr/>
          <a:lstStyle/>
          <a:p>
            <a:r>
              <a:rPr lang="nl-NL"/>
              <a:t>Sleep de afbeelding naar de tijdelijke aanduiding of klik op het pictogram als u een afbeelding wilt toevoegen</a:t>
            </a:r>
            <a:endParaRPr lang="nl-NL" dirty="0"/>
          </a:p>
        </p:txBody>
      </p:sp>
      <p:sp>
        <p:nvSpPr>
          <p:cNvPr id="8" name="Tijdelijke aanduiding voor tekst 11">
            <a:extLst>
              <a:ext uri="{FF2B5EF4-FFF2-40B4-BE49-F238E27FC236}">
                <a16:creationId xmlns:a16="http://schemas.microsoft.com/office/drawing/2014/main" id="{64B28545-DAD0-4384-97C6-20DC455A4F7F}"/>
              </a:ext>
            </a:extLst>
          </p:cNvPr>
          <p:cNvSpPr>
            <a:spLocks noGrp="1"/>
          </p:cNvSpPr>
          <p:nvPr>
            <p:ph type="body" sz="quarter" idx="14" hasCustomPrompt="1"/>
          </p:nvPr>
        </p:nvSpPr>
        <p:spPr>
          <a:xfrm>
            <a:off x="378569" y="1257300"/>
            <a:ext cx="3752850" cy="364742"/>
          </a:xfrm>
        </p:spPr>
        <p:txBody>
          <a:bodyPr/>
          <a:lstStyle>
            <a:lvl1pPr>
              <a:defRPr sz="1800" b="1">
                <a:solidFill>
                  <a:schemeClr val="accent4"/>
                </a:solidFill>
              </a:defRPr>
            </a:lvl1pPr>
          </a:lstStyle>
          <a:p>
            <a:pPr lvl="0"/>
            <a:r>
              <a:rPr lang="nl-NL" noProof="0"/>
              <a:t>subkop</a:t>
            </a:r>
          </a:p>
        </p:txBody>
      </p:sp>
      <p:sp>
        <p:nvSpPr>
          <p:cNvPr id="4" name="Tijdelijke aanduiding voor tekst 3">
            <a:extLst>
              <a:ext uri="{FF2B5EF4-FFF2-40B4-BE49-F238E27FC236}">
                <a16:creationId xmlns:a16="http://schemas.microsoft.com/office/drawing/2014/main" id="{753672FC-C3AA-44C9-938D-4F3532C62428}"/>
              </a:ext>
            </a:extLst>
          </p:cNvPr>
          <p:cNvSpPr>
            <a:spLocks noGrp="1"/>
          </p:cNvSpPr>
          <p:nvPr>
            <p:ph type="body" sz="quarter" idx="15" hasCustomPrompt="1"/>
          </p:nvPr>
        </p:nvSpPr>
        <p:spPr>
          <a:xfrm>
            <a:off x="8556542" y="4622416"/>
            <a:ext cx="468000" cy="428122"/>
          </a:xfrm>
          <a:blipFill dpi="0" rotWithShape="1">
            <a:blip r:embed="rId2">
              <a:extLst>
                <a:ext uri="{28A0092B-C50C-407E-A947-70E740481C1C}">
                  <a14:useLocalDpi xmlns:a14="http://schemas.microsoft.com/office/drawing/2010/main" val="0"/>
                </a:ext>
              </a:extLst>
            </a:blip>
            <a:srcRect/>
            <a:stretch>
              <a:fillRect/>
            </a:stretch>
          </a:blipFill>
        </p:spPr>
        <p:txBody>
          <a:bodyPr/>
          <a:lstStyle>
            <a:lvl1pPr>
              <a:defRPr sz="100"/>
            </a:lvl1pPr>
          </a:lstStyle>
          <a:p>
            <a:pPr lvl="0"/>
            <a:r>
              <a:rPr lang="nl-NL" dirty="0"/>
              <a:t> </a:t>
            </a:r>
            <a:endParaRPr lang="en-GB" dirty="0"/>
          </a:p>
        </p:txBody>
      </p:sp>
    </p:spTree>
    <p:extLst>
      <p:ext uri="{BB962C8B-B14F-4D97-AF65-F5344CB8AC3E}">
        <p14:creationId xmlns:p14="http://schemas.microsoft.com/office/powerpoint/2010/main" val="358414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fbeelding linkson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8569" y="540001"/>
            <a:ext cx="3752850" cy="717300"/>
          </a:xfrm>
        </p:spPr>
        <p:txBody>
          <a:bodyPr/>
          <a:lstStyle>
            <a:lvl1pPr>
              <a:defRPr/>
            </a:lvl1pPr>
          </a:lstStyle>
          <a:p>
            <a:r>
              <a:rPr lang="nl-NL" dirty="0"/>
              <a:t>titel</a:t>
            </a:r>
            <a:endParaRPr lang="en-US" dirty="0"/>
          </a:p>
        </p:txBody>
      </p:sp>
      <p:sp>
        <p:nvSpPr>
          <p:cNvPr id="10" name="Tijdelijke aanduiding voor tekst 9">
            <a:extLst>
              <a:ext uri="{FF2B5EF4-FFF2-40B4-BE49-F238E27FC236}">
                <a16:creationId xmlns:a16="http://schemas.microsoft.com/office/drawing/2014/main" id="{B5AF1D9F-FD04-4E01-9FED-24BC514DCBC1}"/>
              </a:ext>
            </a:extLst>
          </p:cNvPr>
          <p:cNvSpPr>
            <a:spLocks noGrp="1"/>
          </p:cNvSpPr>
          <p:nvPr>
            <p:ph type="body" sz="quarter" idx="10"/>
          </p:nvPr>
        </p:nvSpPr>
        <p:spPr>
          <a:xfrm>
            <a:off x="4853656" y="607470"/>
            <a:ext cx="3535964" cy="3705450"/>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4" name="Tijdelijke aanduiding voor afbeelding 13">
            <a:extLst>
              <a:ext uri="{FF2B5EF4-FFF2-40B4-BE49-F238E27FC236}">
                <a16:creationId xmlns:a16="http://schemas.microsoft.com/office/drawing/2014/main" id="{CAE106B4-F641-46A6-8FEF-018083E7CA41}"/>
              </a:ext>
            </a:extLst>
          </p:cNvPr>
          <p:cNvSpPr>
            <a:spLocks noGrp="1"/>
          </p:cNvSpPr>
          <p:nvPr>
            <p:ph type="pic" sz="quarter" idx="12"/>
          </p:nvPr>
        </p:nvSpPr>
        <p:spPr>
          <a:xfrm>
            <a:off x="0" y="2194560"/>
            <a:ext cx="4422843" cy="2948940"/>
          </a:xfrm>
          <a:solidFill>
            <a:schemeClr val="bg1">
              <a:lumMod val="95000"/>
            </a:schemeClr>
          </a:solidFill>
        </p:spPr>
        <p:txBody>
          <a:bodyPr/>
          <a:lstStyle/>
          <a:p>
            <a:r>
              <a:rPr lang="nl-NL"/>
              <a:t>Sleep de afbeelding naar de tijdelijke aanduiding of klik op het pictogram als u een afbeelding wilt toevoegen</a:t>
            </a:r>
            <a:endParaRPr lang="nl-NL" dirty="0"/>
          </a:p>
        </p:txBody>
      </p:sp>
      <p:sp>
        <p:nvSpPr>
          <p:cNvPr id="8" name="Tijdelijke aanduiding voor tekst 11">
            <a:extLst>
              <a:ext uri="{FF2B5EF4-FFF2-40B4-BE49-F238E27FC236}">
                <a16:creationId xmlns:a16="http://schemas.microsoft.com/office/drawing/2014/main" id="{0BA80A4A-ABB4-4FEB-9686-43B4C2872D58}"/>
              </a:ext>
            </a:extLst>
          </p:cNvPr>
          <p:cNvSpPr>
            <a:spLocks noGrp="1"/>
          </p:cNvSpPr>
          <p:nvPr>
            <p:ph type="body" sz="quarter" idx="11" hasCustomPrompt="1"/>
          </p:nvPr>
        </p:nvSpPr>
        <p:spPr>
          <a:xfrm>
            <a:off x="378569" y="1257300"/>
            <a:ext cx="3752850" cy="364742"/>
          </a:xfrm>
        </p:spPr>
        <p:txBody>
          <a:bodyPr/>
          <a:lstStyle>
            <a:lvl1pPr>
              <a:defRPr sz="1800" b="1">
                <a:solidFill>
                  <a:schemeClr val="accent4"/>
                </a:solidFill>
              </a:defRPr>
            </a:lvl1pPr>
          </a:lstStyle>
          <a:p>
            <a:pPr lvl="0"/>
            <a:r>
              <a:rPr lang="nl-NL" noProof="0"/>
              <a:t>subkop</a:t>
            </a:r>
          </a:p>
        </p:txBody>
      </p:sp>
    </p:spTree>
    <p:extLst>
      <p:ext uri="{BB962C8B-B14F-4D97-AF65-F5344CB8AC3E}">
        <p14:creationId xmlns:p14="http://schemas.microsoft.com/office/powerpoint/2010/main" val="3605700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fbeelding boven">
    <p:spTree>
      <p:nvGrpSpPr>
        <p:cNvPr id="1" name=""/>
        <p:cNvGrpSpPr/>
        <p:nvPr/>
      </p:nvGrpSpPr>
      <p:grpSpPr>
        <a:xfrm>
          <a:off x="0" y="0"/>
          <a:ext cx="0" cy="0"/>
          <a:chOff x="0" y="0"/>
          <a:chExt cx="0" cy="0"/>
        </a:xfrm>
      </p:grpSpPr>
      <p:sp>
        <p:nvSpPr>
          <p:cNvPr id="14" name="Tijdelijke aanduiding voor afbeelding 13">
            <a:extLst>
              <a:ext uri="{FF2B5EF4-FFF2-40B4-BE49-F238E27FC236}">
                <a16:creationId xmlns:a16="http://schemas.microsoft.com/office/drawing/2014/main" id="{CAE106B4-F641-46A6-8FEF-018083E7CA41}"/>
              </a:ext>
            </a:extLst>
          </p:cNvPr>
          <p:cNvSpPr>
            <a:spLocks noGrp="1"/>
          </p:cNvSpPr>
          <p:nvPr>
            <p:ph type="pic" sz="quarter" idx="12"/>
          </p:nvPr>
        </p:nvSpPr>
        <p:spPr>
          <a:xfrm>
            <a:off x="0" y="0"/>
            <a:ext cx="9144000" cy="2352675"/>
          </a:xfrm>
          <a:solidFill>
            <a:schemeClr val="bg1">
              <a:lumMod val="95000"/>
            </a:schemeClr>
          </a:solidFill>
        </p:spPr>
        <p:txBody>
          <a:bodyPr/>
          <a:lstStyle/>
          <a:p>
            <a:r>
              <a:rPr lang="nl-NL"/>
              <a:t>Sleep de afbeelding naar de tijdelijke aanduiding of klik op het pictogram als u een afbeelding wilt toevoegen</a:t>
            </a:r>
            <a:endParaRPr lang="nl-NL" dirty="0"/>
          </a:p>
        </p:txBody>
      </p:sp>
      <p:sp>
        <p:nvSpPr>
          <p:cNvPr id="2" name="Title 1"/>
          <p:cNvSpPr>
            <a:spLocks noGrp="1"/>
          </p:cNvSpPr>
          <p:nvPr>
            <p:ph type="title" hasCustomPrompt="1"/>
          </p:nvPr>
        </p:nvSpPr>
        <p:spPr>
          <a:xfrm>
            <a:off x="381313" y="2572391"/>
            <a:ext cx="3752537" cy="867721"/>
          </a:xfrm>
        </p:spPr>
        <p:txBody>
          <a:bodyPr/>
          <a:lstStyle>
            <a:lvl1pPr>
              <a:defRPr/>
            </a:lvl1pPr>
          </a:lstStyle>
          <a:p>
            <a:r>
              <a:rPr lang="nl-NL" dirty="0"/>
              <a:t>titel</a:t>
            </a:r>
            <a:endParaRPr lang="en-US" dirty="0"/>
          </a:p>
        </p:txBody>
      </p:sp>
      <p:sp>
        <p:nvSpPr>
          <p:cNvPr id="10" name="Tijdelijke aanduiding voor tekst 9">
            <a:extLst>
              <a:ext uri="{FF2B5EF4-FFF2-40B4-BE49-F238E27FC236}">
                <a16:creationId xmlns:a16="http://schemas.microsoft.com/office/drawing/2014/main" id="{B5AF1D9F-FD04-4E01-9FED-24BC514DCBC1}"/>
              </a:ext>
            </a:extLst>
          </p:cNvPr>
          <p:cNvSpPr>
            <a:spLocks noGrp="1"/>
          </p:cNvSpPr>
          <p:nvPr>
            <p:ph type="body" sz="quarter" idx="10"/>
          </p:nvPr>
        </p:nvSpPr>
        <p:spPr>
          <a:xfrm>
            <a:off x="4762500" y="2628900"/>
            <a:ext cx="3752850" cy="1847850"/>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2009228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fbeelding">
    <p:spTree>
      <p:nvGrpSpPr>
        <p:cNvPr id="1" name=""/>
        <p:cNvGrpSpPr/>
        <p:nvPr/>
      </p:nvGrpSpPr>
      <p:grpSpPr>
        <a:xfrm>
          <a:off x="0" y="0"/>
          <a:ext cx="0" cy="0"/>
          <a:chOff x="0" y="0"/>
          <a:chExt cx="0" cy="0"/>
        </a:xfrm>
      </p:grpSpPr>
      <p:sp>
        <p:nvSpPr>
          <p:cNvPr id="14" name="Tijdelijke aanduiding voor afbeelding 13">
            <a:extLst>
              <a:ext uri="{FF2B5EF4-FFF2-40B4-BE49-F238E27FC236}">
                <a16:creationId xmlns:a16="http://schemas.microsoft.com/office/drawing/2014/main" id="{CAE106B4-F641-46A6-8FEF-018083E7CA41}"/>
              </a:ext>
            </a:extLst>
          </p:cNvPr>
          <p:cNvSpPr>
            <a:spLocks noGrp="1"/>
          </p:cNvSpPr>
          <p:nvPr>
            <p:ph type="pic" sz="quarter" idx="12"/>
          </p:nvPr>
        </p:nvSpPr>
        <p:spPr>
          <a:xfrm>
            <a:off x="0" y="0"/>
            <a:ext cx="9144000" cy="4562475"/>
          </a:xfrm>
          <a:solidFill>
            <a:schemeClr val="bg1">
              <a:lumMod val="95000"/>
            </a:schemeClr>
          </a:solidFill>
        </p:spPr>
        <p:txBody>
          <a:bodyPr/>
          <a:lstStyle/>
          <a:p>
            <a:r>
              <a:rPr lang="nl-NL"/>
              <a:t>Sleep de afbeelding naar de tijdelijke aanduiding of klik op het pictogram als u een afbeelding wilt toevoegen</a:t>
            </a:r>
            <a:endParaRPr lang="nl-NL" dirty="0"/>
          </a:p>
        </p:txBody>
      </p:sp>
      <p:pic>
        <p:nvPicPr>
          <p:cNvPr id="3" name="Afbeelding 7">
            <a:extLst>
              <a:ext uri="{FF2B5EF4-FFF2-40B4-BE49-F238E27FC236}">
                <a16:creationId xmlns:a16="http://schemas.microsoft.com/office/drawing/2014/main" id="{30ABE3FB-3045-41F8-9AC2-66D5D876A9F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93929" t="19489" r="1564" b="20323"/>
          <a:stretch/>
        </p:blipFill>
        <p:spPr>
          <a:xfrm>
            <a:off x="8589169" y="4652962"/>
            <a:ext cx="411956" cy="366713"/>
          </a:xfrm>
          <a:prstGeom prst="roundRect">
            <a:avLst/>
          </a:prstGeom>
        </p:spPr>
      </p:pic>
    </p:spTree>
    <p:extLst>
      <p:ext uri="{BB962C8B-B14F-4D97-AF65-F5344CB8AC3E}">
        <p14:creationId xmlns:p14="http://schemas.microsoft.com/office/powerpoint/2010/main" val="3124116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k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678" y="501497"/>
            <a:ext cx="8133672" cy="498227"/>
          </a:xfrm>
        </p:spPr>
        <p:txBody>
          <a:bodyPr/>
          <a:lstStyle>
            <a:lvl1pPr>
              <a:defRPr/>
            </a:lvl1pPr>
          </a:lstStyle>
          <a:p>
            <a:r>
              <a:rPr lang="nl-NL" dirty="0"/>
              <a:t>titel</a:t>
            </a:r>
            <a:endParaRPr lang="en-US" dirty="0"/>
          </a:p>
        </p:txBody>
      </p:sp>
      <p:sp>
        <p:nvSpPr>
          <p:cNvPr id="10" name="Tijdelijke aanduiding voor tekst 9">
            <a:extLst>
              <a:ext uri="{FF2B5EF4-FFF2-40B4-BE49-F238E27FC236}">
                <a16:creationId xmlns:a16="http://schemas.microsoft.com/office/drawing/2014/main" id="{B5AF1D9F-FD04-4E01-9FED-24BC514DCBC1}"/>
              </a:ext>
            </a:extLst>
          </p:cNvPr>
          <p:cNvSpPr>
            <a:spLocks noGrp="1"/>
          </p:cNvSpPr>
          <p:nvPr>
            <p:ph type="body" sz="quarter" idx="10"/>
          </p:nvPr>
        </p:nvSpPr>
        <p:spPr>
          <a:xfrm>
            <a:off x="381000" y="1706880"/>
            <a:ext cx="8134350" cy="2744470"/>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jdelijke aanduiding voor tekst 11">
            <a:extLst>
              <a:ext uri="{FF2B5EF4-FFF2-40B4-BE49-F238E27FC236}">
                <a16:creationId xmlns:a16="http://schemas.microsoft.com/office/drawing/2014/main" id="{75AC9B4B-DDAE-4A1C-97B0-2ED226DAF5BE}"/>
              </a:ext>
            </a:extLst>
          </p:cNvPr>
          <p:cNvSpPr>
            <a:spLocks noGrp="1"/>
          </p:cNvSpPr>
          <p:nvPr>
            <p:ph type="body" sz="quarter" idx="13" hasCustomPrompt="1"/>
          </p:nvPr>
        </p:nvSpPr>
        <p:spPr>
          <a:xfrm>
            <a:off x="381000" y="1257300"/>
            <a:ext cx="8133672" cy="364742"/>
          </a:xfrm>
        </p:spPr>
        <p:txBody>
          <a:bodyPr/>
          <a:lstStyle>
            <a:lvl1pPr>
              <a:defRPr sz="1800" b="1">
                <a:solidFill>
                  <a:schemeClr val="accent4"/>
                </a:solidFill>
              </a:defRPr>
            </a:lvl1pPr>
          </a:lstStyle>
          <a:p>
            <a:pPr lvl="0"/>
            <a:r>
              <a:rPr lang="nl-NL" dirty="0" err="1"/>
              <a:t>subkop</a:t>
            </a:r>
            <a:endParaRPr lang="nl-NL" dirty="0"/>
          </a:p>
        </p:txBody>
      </p:sp>
    </p:spTree>
    <p:extLst>
      <p:ext uri="{BB962C8B-B14F-4D97-AF65-F5344CB8AC3E}">
        <p14:creationId xmlns:p14="http://schemas.microsoft.com/office/powerpoint/2010/main" val="1965699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Afbeelding 7">
            <a:extLst>
              <a:ext uri="{FF2B5EF4-FFF2-40B4-BE49-F238E27FC236}">
                <a16:creationId xmlns:a16="http://schemas.microsoft.com/office/drawing/2014/main" id="{135E2D79-80B0-4ABD-94D4-8026FCEB5D9E}"/>
              </a:ext>
            </a:extLst>
          </p:cNvPr>
          <p:cNvPicPr>
            <a:picLocks noChangeAspect="1"/>
          </p:cNvPicPr>
          <p:nvPr/>
        </p:nvPicPr>
        <p:blipFill rotWithShape="1">
          <a:blip r:embed="rId11">
            <a:extLst>
              <a:ext uri="{96DAC541-7B7A-43D3-8B79-37D633B846F1}">
                <asvg:svgBlip xmlns:asvg="http://schemas.microsoft.com/office/drawing/2016/SVG/main" r:embed="rId12"/>
              </a:ext>
            </a:extLst>
          </a:blip>
          <a:srcRect l="92407"/>
          <a:stretch/>
        </p:blipFill>
        <p:spPr>
          <a:xfrm>
            <a:off x="8450094" y="4534217"/>
            <a:ext cx="693906" cy="609283"/>
          </a:xfrm>
          <a:prstGeom prst="rect">
            <a:avLst/>
          </a:prstGeom>
        </p:spPr>
      </p:pic>
      <p:sp>
        <p:nvSpPr>
          <p:cNvPr id="2" name="Title Placeholder 1"/>
          <p:cNvSpPr>
            <a:spLocks noGrp="1"/>
          </p:cNvSpPr>
          <p:nvPr>
            <p:ph type="title"/>
          </p:nvPr>
        </p:nvSpPr>
        <p:spPr>
          <a:xfrm>
            <a:off x="343711" y="524843"/>
            <a:ext cx="8171639" cy="503862"/>
          </a:xfrm>
          <a:prstGeom prst="rect">
            <a:avLst/>
          </a:prstGeom>
        </p:spPr>
        <p:txBody>
          <a:bodyPr vert="horz" lIns="0" tIns="0" rIns="0" bIns="0" rtlCol="0" anchor="t" anchorCtr="0">
            <a:noAutofit/>
          </a:bodyPr>
          <a:lstStyle/>
          <a:p>
            <a:r>
              <a:rPr lang="nl-NL" dirty="0"/>
              <a:t>klik om stijl te bewerken</a:t>
            </a:r>
            <a:endParaRPr lang="en-US" dirty="0"/>
          </a:p>
        </p:txBody>
      </p:sp>
      <p:sp>
        <p:nvSpPr>
          <p:cNvPr id="3" name="Text Placeholder 2"/>
          <p:cNvSpPr>
            <a:spLocks noGrp="1"/>
          </p:cNvSpPr>
          <p:nvPr>
            <p:ph type="body" idx="1"/>
          </p:nvPr>
        </p:nvSpPr>
        <p:spPr>
          <a:xfrm>
            <a:off x="343711" y="1692613"/>
            <a:ext cx="8171639" cy="2688886"/>
          </a:xfrm>
          <a:prstGeom prst="rect">
            <a:avLst/>
          </a:prstGeom>
        </p:spPr>
        <p:txBody>
          <a:bodyPr vert="horz" lIns="0" tIns="0" rIns="0" bIns="0" rtlCol="0" anchor="t" anchorCtr="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Tree>
    <p:extLst>
      <p:ext uri="{BB962C8B-B14F-4D97-AF65-F5344CB8AC3E}">
        <p14:creationId xmlns:p14="http://schemas.microsoft.com/office/powerpoint/2010/main" val="4118272437"/>
      </p:ext>
    </p:extLst>
  </p:cSld>
  <p:clrMap bg1="lt1" tx1="dk1" bg2="lt2" tx2="dk2" accent1="accent1" accent2="accent2" accent3="accent3" accent4="accent4" accent5="accent5" accent6="accent6" hlink="hlink" folHlink="folHlink"/>
  <p:sldLayoutIdLst>
    <p:sldLayoutId id="2147483672" r:id="rId1"/>
    <p:sldLayoutId id="2147483674" r:id="rId2"/>
    <p:sldLayoutId id="2147483692" r:id="rId3"/>
    <p:sldLayoutId id="2147483662" r:id="rId4"/>
    <p:sldLayoutId id="2147483690" r:id="rId5"/>
    <p:sldLayoutId id="2147483691" r:id="rId6"/>
    <p:sldLayoutId id="2147483675" r:id="rId7"/>
    <p:sldLayoutId id="2147483676" r:id="rId8"/>
    <p:sldLayoutId id="2147483677" r:id="rId9"/>
  </p:sldLayoutIdLst>
  <p:txStyles>
    <p:titleStyle>
      <a:lvl1pPr algn="l" defTabSz="685800" rtl="0" eaLnBrk="1" latinLnBrk="0" hangingPunct="1">
        <a:lnSpc>
          <a:spcPct val="90000"/>
        </a:lnSpc>
        <a:spcBef>
          <a:spcPct val="0"/>
        </a:spcBef>
        <a:buNone/>
        <a:defRPr sz="3300" b="1" kern="1200" baseline="0">
          <a:solidFill>
            <a:schemeClr val="tx1"/>
          </a:solidFill>
          <a:latin typeface="Brown" pitchFamily="50" charset="0"/>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1600" kern="1200">
          <a:solidFill>
            <a:schemeClr val="tx1"/>
          </a:solidFill>
          <a:latin typeface="+mn-lt"/>
          <a:ea typeface="+mn-ea"/>
          <a:cs typeface="+mn-cs"/>
        </a:defRPr>
      </a:lvl1pPr>
      <a:lvl2pPr marL="266700" indent="-266700" algn="l" defTabSz="685800" rtl="0" eaLnBrk="1" latinLnBrk="0" hangingPunct="1">
        <a:lnSpc>
          <a:spcPct val="90000"/>
        </a:lnSpc>
        <a:spcBef>
          <a:spcPts val="375"/>
        </a:spcBef>
        <a:buFont typeface="Arial" panose="020B0604020202020204" pitchFamily="34" charset="0"/>
        <a:buChar char="•"/>
        <a:tabLst/>
        <a:defRPr sz="1600" kern="1200">
          <a:solidFill>
            <a:schemeClr val="tx1"/>
          </a:solidFill>
          <a:latin typeface="+mn-lt"/>
          <a:ea typeface="+mn-ea"/>
          <a:cs typeface="+mn-cs"/>
        </a:defRPr>
      </a:lvl2pPr>
      <a:lvl3pPr marL="449263" indent="-17780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715963" indent="-179388"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898525"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F2512-D6C6-474C-AB3C-3E3DEF99DC46}"/>
              </a:ext>
            </a:extLst>
          </p:cNvPr>
          <p:cNvSpPr>
            <a:spLocks noGrp="1"/>
          </p:cNvSpPr>
          <p:nvPr>
            <p:ph type="ctrTitle"/>
          </p:nvPr>
        </p:nvSpPr>
        <p:spPr/>
        <p:txBody>
          <a:bodyPr/>
          <a:lstStyle/>
          <a:p>
            <a:r>
              <a:rPr lang="en-GB" dirty="0" err="1"/>
              <a:t>GenAI</a:t>
            </a:r>
            <a:r>
              <a:rPr lang="en-GB" dirty="0"/>
              <a:t> </a:t>
            </a:r>
            <a:r>
              <a:rPr lang="en-GB" dirty="0" err="1"/>
              <a:t>Gebruik</a:t>
            </a:r>
            <a:r>
              <a:rPr lang="en-GB" dirty="0"/>
              <a:t> op de </a:t>
            </a:r>
            <a:r>
              <a:rPr lang="en-GB" dirty="0" err="1"/>
              <a:t>werkvloer</a:t>
            </a:r>
            <a:r>
              <a:rPr lang="en-GB" dirty="0"/>
              <a:t> - </a:t>
            </a:r>
            <a:r>
              <a:rPr lang="en-GB" dirty="0" err="1"/>
              <a:t>Richtlijn</a:t>
            </a:r>
            <a:endParaRPr lang="en-GB" dirty="0"/>
          </a:p>
        </p:txBody>
      </p:sp>
      <p:sp>
        <p:nvSpPr>
          <p:cNvPr id="3" name="Subtitle 2">
            <a:extLst>
              <a:ext uri="{FF2B5EF4-FFF2-40B4-BE49-F238E27FC236}">
                <a16:creationId xmlns:a16="http://schemas.microsoft.com/office/drawing/2014/main" id="{482BE3CD-06AD-4B41-9449-8BEA03F39479}"/>
              </a:ext>
            </a:extLst>
          </p:cNvPr>
          <p:cNvSpPr>
            <a:spLocks noGrp="1"/>
          </p:cNvSpPr>
          <p:nvPr>
            <p:ph type="subTitle" idx="1"/>
          </p:nvPr>
        </p:nvSpPr>
        <p:spPr/>
        <p:txBody>
          <a:bodyPr/>
          <a:lstStyle/>
          <a:p>
            <a:r>
              <a:rPr lang="en-GB" dirty="0"/>
              <a:t>April 2024</a:t>
            </a:r>
          </a:p>
        </p:txBody>
      </p:sp>
      <p:sp>
        <p:nvSpPr>
          <p:cNvPr id="5" name="TextBox 4">
            <a:extLst>
              <a:ext uri="{FF2B5EF4-FFF2-40B4-BE49-F238E27FC236}">
                <a16:creationId xmlns:a16="http://schemas.microsoft.com/office/drawing/2014/main" id="{EFCFE8BE-71BF-5620-0A4E-F0F5428CD35E}"/>
              </a:ext>
            </a:extLst>
          </p:cNvPr>
          <p:cNvSpPr txBox="1"/>
          <p:nvPr/>
        </p:nvSpPr>
        <p:spPr>
          <a:xfrm>
            <a:off x="2286000" y="2211685"/>
            <a:ext cx="4572000" cy="923330"/>
          </a:xfrm>
          <a:prstGeom prst="rect">
            <a:avLst/>
          </a:prstGeom>
          <a:noFill/>
        </p:spPr>
        <p:txBody>
          <a:bodyPr wrap="square">
            <a:spAutoFit/>
          </a:bodyPr>
          <a:lstStyle/>
          <a:p>
            <a:r>
              <a:rPr lang="en-NL" dirty="0"/>
              <a:t>https://edpb.europa.eu/system/files/2023-10/edpb_guidelines_202007_controllerprocessor_final_nl.pdf</a:t>
            </a:r>
          </a:p>
        </p:txBody>
      </p:sp>
    </p:spTree>
    <p:extLst>
      <p:ext uri="{BB962C8B-B14F-4D97-AF65-F5344CB8AC3E}">
        <p14:creationId xmlns:p14="http://schemas.microsoft.com/office/powerpoint/2010/main" val="440306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E75F6-4A86-0CA6-457B-23B254129BB5}"/>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B07FB0D7-06AA-AEB5-302D-2BA3A60F99F1}"/>
              </a:ext>
            </a:extLst>
          </p:cNvPr>
          <p:cNvSpPr>
            <a:spLocks noGrp="1"/>
          </p:cNvSpPr>
          <p:nvPr>
            <p:ph type="title"/>
          </p:nvPr>
        </p:nvSpPr>
        <p:spPr/>
        <p:txBody>
          <a:bodyPr/>
          <a:lstStyle/>
          <a:p>
            <a:r>
              <a:rPr lang="nl-NL" dirty="0"/>
              <a:t>Introductie</a:t>
            </a:r>
          </a:p>
        </p:txBody>
      </p:sp>
      <p:sp>
        <p:nvSpPr>
          <p:cNvPr id="6" name="Tijdelijke aanduiding voor tekst 5">
            <a:extLst>
              <a:ext uri="{FF2B5EF4-FFF2-40B4-BE49-F238E27FC236}">
                <a16:creationId xmlns:a16="http://schemas.microsoft.com/office/drawing/2014/main" id="{66E2E4D5-5EFB-3A56-B4D1-94CA6B1A180D}"/>
              </a:ext>
            </a:extLst>
          </p:cNvPr>
          <p:cNvSpPr>
            <a:spLocks noGrp="1"/>
          </p:cNvSpPr>
          <p:nvPr>
            <p:ph type="body" sz="quarter" idx="10"/>
          </p:nvPr>
        </p:nvSpPr>
        <p:spPr/>
        <p:txBody>
          <a:bodyPr/>
          <a:lstStyle/>
          <a:p>
            <a:r>
              <a:rPr lang="nl-NL" sz="1200" dirty="0"/>
              <a:t>In onze snel veranderende digitale wereld hebben we toegang tot </a:t>
            </a:r>
            <a:r>
              <a:rPr lang="nl-NL" sz="1200" dirty="0" err="1"/>
              <a:t>GenAI</a:t>
            </a:r>
            <a:r>
              <a:rPr lang="nl-NL" sz="1200" dirty="0"/>
              <a:t> die ons werk makkelijker, sneller en creatiever kunnen maken. </a:t>
            </a:r>
            <a:r>
              <a:rPr lang="nl-NL" sz="1200" dirty="0" err="1"/>
              <a:t>GenAI</a:t>
            </a:r>
            <a:r>
              <a:rPr lang="nl-NL" sz="1200" dirty="0"/>
              <a:t> tools generen tekst, plaatjes, video's, audio enzovoort op basis van een input (een prompt), bijvoorbeeld een vraag of een verzoek. Onder deze hulpmiddelen vallen generatieve AI-technologieën (</a:t>
            </a:r>
            <a:r>
              <a:rPr lang="nl-NL" sz="1200" dirty="0" err="1"/>
              <a:t>GenAI</a:t>
            </a:r>
            <a:r>
              <a:rPr lang="nl-NL" sz="1200" dirty="0"/>
              <a:t>) zoals </a:t>
            </a:r>
            <a:r>
              <a:rPr lang="nl-NL" sz="1200" dirty="0" err="1"/>
              <a:t>ChatGPT</a:t>
            </a:r>
            <a:r>
              <a:rPr lang="nl-NL" sz="1200" dirty="0"/>
              <a:t>, Gemini, </a:t>
            </a:r>
            <a:r>
              <a:rPr lang="nl-NL" sz="1200" dirty="0" err="1"/>
              <a:t>Copilot</a:t>
            </a:r>
            <a:r>
              <a:rPr lang="nl-NL" sz="1200" dirty="0"/>
              <a:t>, Claude, </a:t>
            </a:r>
            <a:r>
              <a:rPr lang="nl-NL" sz="1200" dirty="0" err="1"/>
              <a:t>Midjourney</a:t>
            </a:r>
            <a:r>
              <a:rPr lang="nl-NL" sz="1200" dirty="0"/>
              <a:t>, DALL-E, </a:t>
            </a:r>
            <a:r>
              <a:rPr lang="nl-NL" sz="1200" dirty="0" err="1"/>
              <a:t>Runway</a:t>
            </a:r>
            <a:r>
              <a:rPr lang="nl-NL" sz="1200" dirty="0"/>
              <a:t> ML, </a:t>
            </a:r>
            <a:r>
              <a:rPr lang="nl-NL" sz="1200" dirty="0" err="1"/>
              <a:t>Descript</a:t>
            </a:r>
            <a:r>
              <a:rPr lang="nl-NL" sz="1200" dirty="0"/>
              <a:t>, en nog veel meer. Deze </a:t>
            </a:r>
            <a:r>
              <a:rPr lang="nl-NL" sz="1200" dirty="0" err="1"/>
              <a:t>GenAI</a:t>
            </a:r>
            <a:r>
              <a:rPr lang="nl-NL" sz="1200" dirty="0"/>
              <a:t> kunnen teksten schrijven, code genereren, ideeën voor projecten bedenken, afbeelding creëren, podcast en video audio genereren, video's maken, samenvatten en nog veel meer. </a:t>
            </a:r>
          </a:p>
          <a:p>
            <a:r>
              <a:rPr lang="nl-NL" sz="1200" dirty="0"/>
              <a:t>Maar met grote kracht komt ook grote verantwoordelijkheid. Het is belangrijk dat we deze technologieën op een manier gebruiken die veilig, ethisch, effectief en in overeenstemming met wetgeving is. We willen namelijk voorkomen dat we verkeerde informatie verspreiden, iemands privacy, veiligheid of intellectueel eigendom schenden of onbedoeld vertrouwelijke informatie lekken. </a:t>
            </a:r>
          </a:p>
          <a:p>
            <a:r>
              <a:rPr lang="nl-NL" sz="1200" dirty="0"/>
              <a:t>Binnen NOC*NSF zijn er collega’s die al experimenteren met deze tools en het is zeer waarschijnlijk dat vrijwel iedereen binnen NOC*NSF in de (nabije) toekomst ook in aanraking zal komen met </a:t>
            </a:r>
            <a:r>
              <a:rPr lang="nl-NL" sz="1200" dirty="0" err="1"/>
              <a:t>GenAI</a:t>
            </a:r>
            <a:r>
              <a:rPr lang="nl-NL" sz="1200" dirty="0"/>
              <a:t>. Daarom is het belangrijk dat je de juiste kennis hebt om goed met de risico’s van </a:t>
            </a:r>
            <a:r>
              <a:rPr lang="nl-NL" sz="1200" dirty="0" err="1"/>
              <a:t>GenAI</a:t>
            </a:r>
            <a:r>
              <a:rPr lang="nl-NL" sz="1200" dirty="0"/>
              <a:t> om te kunnen gaan en vanuit die reden stellen we deze richtlijn op. </a:t>
            </a:r>
          </a:p>
        </p:txBody>
      </p:sp>
      <p:sp>
        <p:nvSpPr>
          <p:cNvPr id="7" name="Tijdelijke aanduiding voor tekst 6">
            <a:extLst>
              <a:ext uri="{FF2B5EF4-FFF2-40B4-BE49-F238E27FC236}">
                <a16:creationId xmlns:a16="http://schemas.microsoft.com/office/drawing/2014/main" id="{F18C5ADA-5A46-4902-6EA3-AFA32A95C7CD}"/>
              </a:ext>
            </a:extLst>
          </p:cNvPr>
          <p:cNvSpPr>
            <a:spLocks noGrp="1"/>
          </p:cNvSpPr>
          <p:nvPr>
            <p:ph type="body" sz="quarter" idx="13"/>
          </p:nvPr>
        </p:nvSpPr>
        <p:spPr/>
        <p:txBody>
          <a:bodyPr/>
          <a:lstStyle/>
          <a:p>
            <a:r>
              <a:rPr lang="nl-NL" dirty="0"/>
              <a:t>Aanleiding en doelstelling richtlijn</a:t>
            </a:r>
          </a:p>
        </p:txBody>
      </p:sp>
    </p:spTree>
    <p:extLst>
      <p:ext uri="{BB962C8B-B14F-4D97-AF65-F5344CB8AC3E}">
        <p14:creationId xmlns:p14="http://schemas.microsoft.com/office/powerpoint/2010/main" val="3419102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6B9C8-3CF0-7C7D-0EDC-8CD9E580A0C1}"/>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53D1F673-02D5-69BA-91D5-FE1AA6ECD3BE}"/>
              </a:ext>
            </a:extLst>
          </p:cNvPr>
          <p:cNvSpPr>
            <a:spLocks noGrp="1"/>
          </p:cNvSpPr>
          <p:nvPr>
            <p:ph type="title"/>
          </p:nvPr>
        </p:nvSpPr>
        <p:spPr/>
        <p:txBody>
          <a:bodyPr/>
          <a:lstStyle/>
          <a:p>
            <a:r>
              <a:rPr lang="nl-NL" dirty="0"/>
              <a:t>Open en gesloten </a:t>
            </a:r>
            <a:r>
              <a:rPr lang="nl-NL" dirty="0" err="1"/>
              <a:t>GenAI</a:t>
            </a:r>
            <a:endParaRPr lang="nl-NL" dirty="0"/>
          </a:p>
        </p:txBody>
      </p:sp>
      <p:sp>
        <p:nvSpPr>
          <p:cNvPr id="6" name="Tijdelijke aanduiding voor tekst 5">
            <a:extLst>
              <a:ext uri="{FF2B5EF4-FFF2-40B4-BE49-F238E27FC236}">
                <a16:creationId xmlns:a16="http://schemas.microsoft.com/office/drawing/2014/main" id="{C59C79E0-EFAD-12A8-966E-CE65367F3EC8}"/>
              </a:ext>
            </a:extLst>
          </p:cNvPr>
          <p:cNvSpPr>
            <a:spLocks noGrp="1"/>
          </p:cNvSpPr>
          <p:nvPr>
            <p:ph type="body" sz="quarter" idx="10"/>
          </p:nvPr>
        </p:nvSpPr>
        <p:spPr/>
        <p:txBody>
          <a:bodyPr/>
          <a:lstStyle/>
          <a:p>
            <a:r>
              <a:rPr lang="nl-NL" sz="1200" dirty="0"/>
              <a:t>In de basis kan er binnen </a:t>
            </a:r>
            <a:r>
              <a:rPr lang="nl-NL" sz="1200" dirty="0" err="1"/>
              <a:t>GenAI</a:t>
            </a:r>
            <a:r>
              <a:rPr lang="nl-NL" sz="1200" dirty="0"/>
              <a:t> onderscheid worden gemaakt tussen twee typen </a:t>
            </a:r>
            <a:r>
              <a:rPr lang="nl-NL" sz="1200" dirty="0" err="1"/>
              <a:t>GenAI</a:t>
            </a:r>
            <a:r>
              <a:rPr lang="nl-NL" sz="1200" dirty="0"/>
              <a:t>: open en gesloten systemen.</a:t>
            </a:r>
          </a:p>
          <a:p>
            <a:r>
              <a:rPr lang="nl-NL" sz="1200" b="1" dirty="0"/>
              <a:t>Open </a:t>
            </a:r>
            <a:r>
              <a:rPr lang="nl-NL" sz="1200" b="1" dirty="0" err="1"/>
              <a:t>GenAI</a:t>
            </a:r>
            <a:r>
              <a:rPr lang="nl-NL" sz="1200" b="1" dirty="0"/>
              <a:t> tools </a:t>
            </a:r>
            <a:r>
              <a:rPr lang="nl-NL" sz="1200" dirty="0"/>
              <a:t>zijn vrij toegankelijk voor iedereen, op basis van openbare informatie en daarbij worden de prompts die je geeft gedeeld met het open </a:t>
            </a:r>
            <a:r>
              <a:rPr lang="nl-NL" sz="1200" dirty="0" err="1"/>
              <a:t>GenAI</a:t>
            </a:r>
            <a:r>
              <a:rPr lang="nl-NL" sz="1200" dirty="0"/>
              <a:t> moederbedrijf zodat deze de input kan gebruiken voor eigen doeleinden (bijvoorbeeld voor het trainen van het model). Voorbeeld: </a:t>
            </a:r>
            <a:r>
              <a:rPr lang="nl-NL" sz="1200" dirty="0" err="1"/>
              <a:t>ChatGPT</a:t>
            </a:r>
            <a:r>
              <a:rPr lang="nl-NL" sz="1200" dirty="0"/>
              <a:t>, </a:t>
            </a:r>
            <a:r>
              <a:rPr lang="nl-NL" sz="1200" dirty="0" err="1"/>
              <a:t>Midjourney</a:t>
            </a:r>
            <a:r>
              <a:rPr lang="nl-NL" sz="1200" dirty="0"/>
              <a:t>, Gemini en Claude. </a:t>
            </a:r>
          </a:p>
          <a:p>
            <a:r>
              <a:rPr lang="nl-NL" sz="1200" dirty="0"/>
              <a:t>Een </a:t>
            </a:r>
            <a:r>
              <a:rPr lang="nl-NL" sz="1200" b="1" dirty="0"/>
              <a:t>gesloten </a:t>
            </a:r>
            <a:r>
              <a:rPr lang="nl-NL" sz="1200" b="1" dirty="0" err="1"/>
              <a:t>GenAI</a:t>
            </a:r>
            <a:r>
              <a:rPr lang="nl-NL" sz="1200" b="1" dirty="0"/>
              <a:t> tool </a:t>
            </a:r>
            <a:r>
              <a:rPr lang="nl-NL" sz="1200" dirty="0"/>
              <a:t>is iet openbaar beschikbaar voor iedereen. Het wordt alleen gebruikt binnen een specifieke organisatie voor hun eigen interne doeleinden. De data wordt niet gebruikt voor andere doeleinden door het </a:t>
            </a:r>
            <a:r>
              <a:rPr lang="nl-NL" sz="1200" dirty="0" err="1"/>
              <a:t>GenAI</a:t>
            </a:r>
            <a:r>
              <a:rPr lang="nl-NL" sz="1200" dirty="0"/>
              <a:t> bedrijf volgens de contractuele afspraken. De gebruikte data is intern en kan worden aangepast op basis van de gebruikersrechten. Resultaten worden niet gedeeld met anderen en worden ook niet gebruikt voor het trainen van het model. Voorbeeld: Co-Pilot van Microsoft. </a:t>
            </a:r>
          </a:p>
          <a:p>
            <a:r>
              <a:rPr lang="nl-NL" sz="1200" dirty="0"/>
              <a:t>Het gebruik van zowel open als gesloten </a:t>
            </a:r>
            <a:r>
              <a:rPr lang="nl-NL" sz="1200" dirty="0" err="1"/>
              <a:t>GenAI</a:t>
            </a:r>
            <a:r>
              <a:rPr lang="nl-NL" sz="1200" dirty="0"/>
              <a:t> brengt risico's met zich mee. In deze richtlijn zullen we ons eerst richten op de risico’s aangaande gesloten </a:t>
            </a:r>
            <a:r>
              <a:rPr lang="nl-NL" sz="1200" dirty="0" err="1"/>
              <a:t>GenAI</a:t>
            </a:r>
            <a:r>
              <a:rPr lang="nl-NL" sz="1200" dirty="0"/>
              <a:t> en bijbehorende maatregelen die je kunt treffen om </a:t>
            </a:r>
            <a:r>
              <a:rPr lang="nl-NL" sz="1200" dirty="0" err="1"/>
              <a:t>GenAI</a:t>
            </a:r>
            <a:r>
              <a:rPr lang="nl-NL" sz="1200" dirty="0"/>
              <a:t> toe te kunnen passen in je werk. </a:t>
            </a:r>
          </a:p>
          <a:p>
            <a:r>
              <a:rPr lang="nl-NL" sz="1200" i="1" dirty="0"/>
              <a:t>Let op: een van de betaalde licentie variant van </a:t>
            </a:r>
            <a:r>
              <a:rPr lang="nl-NL" sz="1200" i="1" dirty="0" err="1"/>
              <a:t>ChatGPT</a:t>
            </a:r>
            <a:r>
              <a:rPr lang="nl-NL" sz="1200" i="1" dirty="0"/>
              <a:t> moet gezien worden als een open </a:t>
            </a:r>
            <a:r>
              <a:rPr lang="nl-NL" sz="1200" i="1" dirty="0" err="1"/>
              <a:t>GenAI</a:t>
            </a:r>
            <a:r>
              <a:rPr lang="nl-NL" sz="1200" i="1" dirty="0"/>
              <a:t> tool, omdat het bedrijf ook dan de data kan gebruiken voor eigen doeleinden en de data kan beschikbaar worden voor iedereen (inclusief derden).</a:t>
            </a:r>
          </a:p>
          <a:p>
            <a:endParaRPr lang="nl-NL" sz="1200" dirty="0"/>
          </a:p>
        </p:txBody>
      </p:sp>
      <p:sp>
        <p:nvSpPr>
          <p:cNvPr id="7" name="Tijdelijke aanduiding voor tekst 6">
            <a:extLst>
              <a:ext uri="{FF2B5EF4-FFF2-40B4-BE49-F238E27FC236}">
                <a16:creationId xmlns:a16="http://schemas.microsoft.com/office/drawing/2014/main" id="{9436CD5A-66F7-262A-A5CD-7D04C029D8C3}"/>
              </a:ext>
            </a:extLst>
          </p:cNvPr>
          <p:cNvSpPr>
            <a:spLocks noGrp="1"/>
          </p:cNvSpPr>
          <p:nvPr>
            <p:ph type="body" sz="quarter" idx="13"/>
          </p:nvPr>
        </p:nvSpPr>
        <p:spPr/>
        <p:txBody>
          <a:bodyPr/>
          <a:lstStyle/>
          <a:p>
            <a:r>
              <a:rPr lang="nl-NL" dirty="0"/>
              <a:t>Het verschil uitgelegd en waarom het belangrijk is dit verschil te weten</a:t>
            </a:r>
          </a:p>
        </p:txBody>
      </p:sp>
    </p:spTree>
    <p:extLst>
      <p:ext uri="{BB962C8B-B14F-4D97-AF65-F5344CB8AC3E}">
        <p14:creationId xmlns:p14="http://schemas.microsoft.com/office/powerpoint/2010/main" val="3173364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E0E22-47BE-7569-E06D-611A6FDBB66F}"/>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295B212E-BEAB-F3D2-AF01-EB45C0FE6079}"/>
              </a:ext>
            </a:extLst>
          </p:cNvPr>
          <p:cNvSpPr>
            <a:spLocks noGrp="1"/>
          </p:cNvSpPr>
          <p:nvPr>
            <p:ph type="title"/>
          </p:nvPr>
        </p:nvSpPr>
        <p:spPr/>
        <p:txBody>
          <a:bodyPr/>
          <a:lstStyle/>
          <a:p>
            <a:r>
              <a:rPr lang="nl-NL" dirty="0"/>
              <a:t>Risico’s &amp; richtlijnen </a:t>
            </a:r>
            <a:r>
              <a:rPr lang="nl-NL" dirty="0" err="1"/>
              <a:t>GenAI</a:t>
            </a:r>
            <a:r>
              <a:rPr lang="nl-NL" dirty="0"/>
              <a:t> op de werkvloer</a:t>
            </a:r>
          </a:p>
        </p:txBody>
      </p:sp>
      <p:sp>
        <p:nvSpPr>
          <p:cNvPr id="6" name="Tijdelijke aanduiding voor tekst 5">
            <a:extLst>
              <a:ext uri="{FF2B5EF4-FFF2-40B4-BE49-F238E27FC236}">
                <a16:creationId xmlns:a16="http://schemas.microsoft.com/office/drawing/2014/main" id="{E73803BB-F35B-527E-E369-9E5112B49BA0}"/>
              </a:ext>
            </a:extLst>
          </p:cNvPr>
          <p:cNvSpPr>
            <a:spLocks noGrp="1"/>
          </p:cNvSpPr>
          <p:nvPr>
            <p:ph type="body" sz="quarter" idx="10"/>
          </p:nvPr>
        </p:nvSpPr>
        <p:spPr>
          <a:xfrm>
            <a:off x="317499" y="1415600"/>
            <a:ext cx="7589715" cy="2744470"/>
          </a:xfrm>
        </p:spPr>
        <p:txBody>
          <a:bodyPr/>
          <a:lstStyle/>
          <a:p>
            <a:r>
              <a:rPr lang="nl-NL" sz="1200" dirty="0"/>
              <a:t>Het gebruik van </a:t>
            </a:r>
            <a:r>
              <a:rPr lang="nl-NL" sz="1200" dirty="0" err="1"/>
              <a:t>GenAI</a:t>
            </a:r>
            <a:r>
              <a:rPr lang="nl-NL" sz="1200" dirty="0"/>
              <a:t> tools op de werkvloer brengt risico's met zich mee waarvan het belangrijk is om je bewust van te zijn. Zie daarom hieronder een beknopt overzicht van de belangrijkste risico’s en maatregels om deze risico's te beperken. </a:t>
            </a:r>
          </a:p>
        </p:txBody>
      </p:sp>
      <p:sp>
        <p:nvSpPr>
          <p:cNvPr id="7" name="Tijdelijke aanduiding voor tekst 6">
            <a:extLst>
              <a:ext uri="{FF2B5EF4-FFF2-40B4-BE49-F238E27FC236}">
                <a16:creationId xmlns:a16="http://schemas.microsoft.com/office/drawing/2014/main" id="{42056B77-0E55-D52D-1338-362E1993E318}"/>
              </a:ext>
            </a:extLst>
          </p:cNvPr>
          <p:cNvSpPr>
            <a:spLocks noGrp="1"/>
          </p:cNvSpPr>
          <p:nvPr>
            <p:ph type="body" sz="quarter" idx="13"/>
          </p:nvPr>
        </p:nvSpPr>
        <p:spPr>
          <a:xfrm>
            <a:off x="317499" y="1050858"/>
            <a:ext cx="8133672" cy="364742"/>
          </a:xfrm>
        </p:spPr>
        <p:txBody>
          <a:bodyPr/>
          <a:lstStyle/>
          <a:p>
            <a:r>
              <a:rPr lang="nl-NL" dirty="0"/>
              <a:t>Beknopt overzicht</a:t>
            </a:r>
          </a:p>
        </p:txBody>
      </p:sp>
      <p:graphicFrame>
        <p:nvGraphicFramePr>
          <p:cNvPr id="2" name="Table 1">
            <a:extLst>
              <a:ext uri="{FF2B5EF4-FFF2-40B4-BE49-F238E27FC236}">
                <a16:creationId xmlns:a16="http://schemas.microsoft.com/office/drawing/2014/main" id="{472A53C2-E665-9CFA-547D-A1260FEC7AB7}"/>
              </a:ext>
            </a:extLst>
          </p:cNvPr>
          <p:cNvGraphicFramePr>
            <a:graphicFrameLocks noGrp="1"/>
          </p:cNvGraphicFramePr>
          <p:nvPr>
            <p:extLst>
              <p:ext uri="{D42A27DB-BD31-4B8C-83A1-F6EECF244321}">
                <p14:modId xmlns:p14="http://schemas.microsoft.com/office/powerpoint/2010/main" val="4049905042"/>
              </p:ext>
            </p:extLst>
          </p:nvPr>
        </p:nvGraphicFramePr>
        <p:xfrm>
          <a:off x="121920" y="1780342"/>
          <a:ext cx="8890461" cy="3116003"/>
        </p:xfrm>
        <a:graphic>
          <a:graphicData uri="http://schemas.openxmlformats.org/drawingml/2006/table">
            <a:tbl>
              <a:tblPr firstRow="1" bandRow="1">
                <a:tableStyleId>{5C22544A-7EE6-4342-B048-85BDC9FD1C3A}</a:tableStyleId>
              </a:tblPr>
              <a:tblGrid>
                <a:gridCol w="4804756">
                  <a:extLst>
                    <a:ext uri="{9D8B030D-6E8A-4147-A177-3AD203B41FA5}">
                      <a16:colId xmlns:a16="http://schemas.microsoft.com/office/drawing/2014/main" val="390034195"/>
                    </a:ext>
                  </a:extLst>
                </a:gridCol>
                <a:gridCol w="4085705">
                  <a:extLst>
                    <a:ext uri="{9D8B030D-6E8A-4147-A177-3AD203B41FA5}">
                      <a16:colId xmlns:a16="http://schemas.microsoft.com/office/drawing/2014/main" val="1902453322"/>
                    </a:ext>
                  </a:extLst>
                </a:gridCol>
              </a:tblGrid>
              <a:tr h="220403">
                <a:tc>
                  <a:txBody>
                    <a:bodyPr/>
                    <a:lstStyle/>
                    <a:p>
                      <a:r>
                        <a:rPr lang="en-GB" sz="800" dirty="0"/>
                        <a:t>Risico</a:t>
                      </a:r>
                      <a:endParaRPr lang="en-NL" sz="800" dirty="0"/>
                    </a:p>
                  </a:txBody>
                  <a:tcPr/>
                </a:tc>
                <a:tc>
                  <a:txBody>
                    <a:bodyPr/>
                    <a:lstStyle/>
                    <a:p>
                      <a:r>
                        <a:rPr lang="en-GB" sz="800" dirty="0" err="1"/>
                        <a:t>Maatregels</a:t>
                      </a:r>
                      <a:endParaRPr lang="en-NL" sz="800" dirty="0"/>
                    </a:p>
                  </a:txBody>
                  <a:tcPr/>
                </a:tc>
                <a:extLst>
                  <a:ext uri="{0D108BD9-81ED-4DB2-BD59-A6C34878D82A}">
                    <a16:rowId xmlns:a16="http://schemas.microsoft.com/office/drawing/2014/main" val="4268723944"/>
                  </a:ext>
                </a:extLst>
              </a:tr>
              <a:tr h="34419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800" b="1" dirty="0"/>
                        <a:t>Hallucinatie/onjuiste informatie</a:t>
                      </a:r>
                      <a:r>
                        <a:rPr lang="nl-NL" sz="800" dirty="0"/>
                        <a:t>: </a:t>
                      </a:r>
                      <a:r>
                        <a:rPr lang="nl-NL" sz="800" dirty="0" err="1"/>
                        <a:t>GenAI</a:t>
                      </a:r>
                      <a:r>
                        <a:rPr lang="nl-NL" sz="800" dirty="0"/>
                        <a:t> kan onjuiste of misleidende informatie genereren. </a:t>
                      </a:r>
                      <a:r>
                        <a:rPr lang="nl-NL" sz="800" dirty="0" err="1"/>
                        <a:t>GenAI</a:t>
                      </a:r>
                      <a:r>
                        <a:rPr lang="nl-NL" sz="800" dirty="0"/>
                        <a:t> is daarom niet altijd een betrouwbaar en verzint soms zelfs informatiebronnen. Daarnaast kan </a:t>
                      </a:r>
                      <a:r>
                        <a:rPr lang="nl-NL" sz="800" dirty="0" err="1"/>
                        <a:t>GenAI</a:t>
                      </a:r>
                      <a:r>
                        <a:rPr lang="nl-NL" sz="800" dirty="0"/>
                        <a:t> fake-</a:t>
                      </a:r>
                      <a:r>
                        <a:rPr lang="nl-NL" sz="800" dirty="0" err="1"/>
                        <a:t>news</a:t>
                      </a:r>
                      <a:r>
                        <a:rPr lang="nl-NL" sz="800" dirty="0"/>
                        <a:t> als input gebruiken en het geeft soms ook foutieve of rare verbanden weer.</a:t>
                      </a:r>
                      <a:endParaRPr lang="en-NL" sz="8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800" dirty="0" err="1"/>
                        <a:t>Gebuik</a:t>
                      </a:r>
                      <a:r>
                        <a:rPr lang="nl-NL" sz="800" dirty="0"/>
                        <a:t> </a:t>
                      </a:r>
                      <a:r>
                        <a:rPr lang="nl-NL" sz="800" dirty="0" err="1"/>
                        <a:t>GenAI</a:t>
                      </a:r>
                      <a:r>
                        <a:rPr lang="nl-NL" sz="800" dirty="0"/>
                        <a:t> niet als kennisbank. Controller de gegenereerde output altijd op feitelijke correctheid, ook al kan het nog zo overtuigend overkomen. Bepaal daarom vooraf of je ook in staat zal zijn de output te kunnen toetsen op basis van je kennis. Zie deze tools vooral als een hulpmiddel dat je kan helpen met het doen van voorstellen, maar besef altijd dat je zelf verantwoordelijk bent voor het resultaat. </a:t>
                      </a:r>
                    </a:p>
                  </a:txBody>
                  <a:tcPr/>
                </a:tc>
                <a:extLst>
                  <a:ext uri="{0D108BD9-81ED-4DB2-BD59-A6C34878D82A}">
                    <a16:rowId xmlns:a16="http://schemas.microsoft.com/office/drawing/2014/main" val="4112768013"/>
                  </a:ext>
                </a:extLst>
              </a:tr>
              <a:tr h="43950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800" b="1" dirty="0"/>
                        <a:t>Informatie in </a:t>
                      </a:r>
                      <a:r>
                        <a:rPr lang="nl-NL" sz="800" b="1" i="1" dirty="0"/>
                        <a:t>Open </a:t>
                      </a:r>
                      <a:r>
                        <a:rPr lang="nl-NL" sz="800" b="1" i="1" dirty="0" err="1"/>
                        <a:t>GenAI</a:t>
                      </a:r>
                      <a:r>
                        <a:rPr lang="nl-NL" sz="800" b="1" i="1" dirty="0"/>
                        <a:t> </a:t>
                      </a:r>
                      <a:r>
                        <a:rPr lang="nl-NL" sz="800" b="1" dirty="0"/>
                        <a:t>is openbaar: </a:t>
                      </a:r>
                      <a:r>
                        <a:rPr lang="nl-NL" sz="800" dirty="0"/>
                        <a:t>Ga er vanuit dat alles wat je in open </a:t>
                      </a:r>
                      <a:r>
                        <a:rPr lang="nl-NL" sz="800" dirty="0" err="1"/>
                        <a:t>GenAI</a:t>
                      </a:r>
                      <a:r>
                        <a:rPr lang="nl-NL" sz="800" dirty="0"/>
                        <a:t> doet (zoals </a:t>
                      </a:r>
                      <a:r>
                        <a:rPr lang="nl-NL" sz="800" dirty="0" err="1"/>
                        <a:t>ChatGPT</a:t>
                      </a:r>
                      <a:r>
                        <a:rPr lang="nl-NL" sz="800" dirty="0"/>
                        <a:t>) wordt opgeslagen en niet privé is. Het is niet zondermeer inzichtelijk wat er met alle input en output van de </a:t>
                      </a:r>
                      <a:r>
                        <a:rPr lang="nl-NL" sz="800" dirty="0" err="1"/>
                        <a:t>GenAI</a:t>
                      </a:r>
                      <a:r>
                        <a:rPr lang="nl-NL" sz="800" dirty="0"/>
                        <a:t> gedaan wordt, maar het is wel zeker dat jouw input en output gebruikt wordt om het model op te trainen. Ook is het in uitzonderlijke omstandigheden mogelijk jouw originele input te herleiden voor een derde. </a:t>
                      </a:r>
                      <a:endParaRPr lang="en-NL" sz="8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800" dirty="0"/>
                        <a:t>Deel daarom nooit bedrijfsvertrouwelijke en/of gevoelige informatie of persoonsgegevens. Dus check je input uitvoerig voordat je deze als input geeft aan </a:t>
                      </a:r>
                      <a:r>
                        <a:rPr lang="nl-NL" sz="800" dirty="0" err="1"/>
                        <a:t>GenAI</a:t>
                      </a:r>
                      <a:r>
                        <a:rPr lang="nl-NL" sz="800" dirty="0"/>
                        <a:t>. Noem ook niet NOC*NSF in je input data. Gebruik alleen informatie die ook openbaar is of mag zijn.</a:t>
                      </a:r>
                      <a:endParaRPr lang="en-NL" sz="800" dirty="0"/>
                    </a:p>
                  </a:txBody>
                  <a:tcPr/>
                </a:tc>
                <a:extLst>
                  <a:ext uri="{0D108BD9-81ED-4DB2-BD59-A6C34878D82A}">
                    <a16:rowId xmlns:a16="http://schemas.microsoft.com/office/drawing/2014/main" val="1423910441"/>
                  </a:ext>
                </a:extLst>
              </a:tr>
              <a:tr h="37357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800" b="1" dirty="0"/>
                        <a:t>Bevooroordeelde inhoud/discriminatie</a:t>
                      </a:r>
                      <a:r>
                        <a:rPr lang="nl-NL" sz="800" dirty="0"/>
                        <a:t>: </a:t>
                      </a:r>
                      <a:r>
                        <a:rPr lang="nl-NL" sz="800" dirty="0" err="1"/>
                        <a:t>GenAI</a:t>
                      </a:r>
                      <a:r>
                        <a:rPr lang="nl-NL" sz="800" dirty="0"/>
                        <a:t> kan onbewust vooroordelen in hun </a:t>
                      </a:r>
                      <a:r>
                        <a:rPr lang="nl-NL" sz="800" dirty="0" err="1"/>
                        <a:t>outputs</a:t>
                      </a:r>
                      <a:r>
                        <a:rPr lang="nl-NL" sz="800" dirty="0"/>
                        <a:t> integreren, door dat </a:t>
                      </a:r>
                      <a:r>
                        <a:rPr lang="nl-NL" sz="800" dirty="0" err="1"/>
                        <a:t>GenAI</a:t>
                      </a:r>
                      <a:r>
                        <a:rPr lang="nl-NL" sz="800" dirty="0"/>
                        <a:t> werkt op basis van wat het model ‘gevoerd’ is. Het zoekt de ‘gemene deler’(datgene wat het meeste voorkomt). Hierdoor kan erg stereotyperende of discriminerende output gegenereerd worden. De CEO van een bedrijf is vaak nog steeds een witte, grijze man bijvoorbeeld als output van </a:t>
                      </a:r>
                      <a:r>
                        <a:rPr lang="nl-NL" sz="800" dirty="0" err="1"/>
                        <a:t>GenAI</a:t>
                      </a:r>
                      <a:r>
                        <a:rPr lang="nl-NL" sz="800" dirty="0"/>
                        <a:t>. Dit risico zal vooral spelen binnen </a:t>
                      </a:r>
                      <a:r>
                        <a:rPr lang="nl-NL" sz="800" i="1" dirty="0"/>
                        <a:t>Open </a:t>
                      </a:r>
                      <a:r>
                        <a:rPr lang="nl-NL" sz="800" i="1" dirty="0" err="1"/>
                        <a:t>GenAI</a:t>
                      </a:r>
                      <a:r>
                        <a:rPr lang="nl-NL" sz="800" dirty="0"/>
                        <a:t>, maar kan onder omstandigheden ook opspelen bij eigen </a:t>
                      </a:r>
                      <a:r>
                        <a:rPr lang="nl-NL" sz="800" i="1" dirty="0"/>
                        <a:t>gesloten</a:t>
                      </a:r>
                      <a:r>
                        <a:rPr lang="nl-NL" sz="800" dirty="0"/>
                        <a:t> </a:t>
                      </a:r>
                      <a:r>
                        <a:rPr lang="nl-NL" sz="800" dirty="0" err="1"/>
                        <a:t>GenAI</a:t>
                      </a:r>
                      <a:r>
                        <a:rPr lang="nl-NL" sz="800" dirty="0"/>
                        <a:t> tools. </a:t>
                      </a:r>
                      <a:endParaRPr lang="en-NL" sz="800" dirty="0"/>
                    </a:p>
                  </a:txBody>
                  <a:tcPr/>
                </a:tc>
                <a:tc>
                  <a:txBody>
                    <a:bodyPr/>
                    <a:lstStyle/>
                    <a:p>
                      <a:r>
                        <a:rPr lang="nl-NL" sz="800" dirty="0"/>
                        <a:t>Iedere </a:t>
                      </a:r>
                      <a:r>
                        <a:rPr lang="nl-NL" sz="800" dirty="0" err="1"/>
                        <a:t>GenAI</a:t>
                      </a:r>
                      <a:r>
                        <a:rPr lang="nl-NL" sz="800" dirty="0"/>
                        <a:t> tool maakt fouten zoals feitelijke onjuistheden, vooroordelen of exclusie. Wees je hiervan bewust en controleer de output altijd en check of het voldoet aan onze eigen ethische normen. Wees dus alert op mogelijke vooroordelen of discriminatie in de output en gebruik diverse bronnen om een evenwichtig beeld te vormen.</a:t>
                      </a:r>
                      <a:endParaRPr lang="en-NL" sz="800" dirty="0"/>
                    </a:p>
                  </a:txBody>
                  <a:tcPr/>
                </a:tc>
                <a:extLst>
                  <a:ext uri="{0D108BD9-81ED-4DB2-BD59-A6C34878D82A}">
                    <a16:rowId xmlns:a16="http://schemas.microsoft.com/office/drawing/2014/main" val="1925154188"/>
                  </a:ext>
                </a:extLst>
              </a:tr>
              <a:tr h="41665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800" b="1" dirty="0"/>
                        <a:t>Inbreuk op Intellectueel Eigendomsrecht </a:t>
                      </a:r>
                      <a:r>
                        <a:rPr lang="nl-NL" sz="800" dirty="0"/>
                        <a:t>(bijv. auteursrecht, merkrecht of portretrecht): </a:t>
                      </a:r>
                      <a:r>
                        <a:rPr lang="nl-NL" sz="800" dirty="0" err="1"/>
                        <a:t>GenAI</a:t>
                      </a:r>
                      <a:r>
                        <a:rPr lang="nl-NL" sz="800" dirty="0"/>
                        <a:t> kan tekst of plaatjes kopiëren of gebruiken uit ‘</a:t>
                      </a:r>
                      <a:r>
                        <a:rPr lang="nl-NL" sz="800" dirty="0" err="1"/>
                        <a:t>gescrapte</a:t>
                      </a:r>
                      <a:r>
                        <a:rPr lang="nl-NL" sz="800" dirty="0"/>
                        <a:t>’ bronnen en daarmee kan de gegeneerde output inbreuk maken op andermans intellectueel eigendom. Ook kan niet al het materiaal binnen de eigen organisatie zomaar als input voor het model gebruikt worden, omdat IE rechten zich daartegen kunnen verzetten. </a:t>
                      </a:r>
                      <a:endParaRPr lang="en-NL" sz="800" dirty="0"/>
                    </a:p>
                  </a:txBody>
                  <a:tcPr/>
                </a:tc>
                <a:tc>
                  <a:txBody>
                    <a:bodyPr/>
                    <a:lstStyle/>
                    <a:p>
                      <a:r>
                        <a:rPr lang="nl-NL" sz="800" dirty="0"/>
                        <a:t>Gebruik bronnen en vermeld deze waar mogelijk. Zorg ervoor dat alle data en materialen die je zelf aan de </a:t>
                      </a:r>
                      <a:r>
                        <a:rPr lang="nl-NL" sz="800" dirty="0" err="1"/>
                        <a:t>GenAI</a:t>
                      </a:r>
                      <a:r>
                        <a:rPr lang="nl-NL" sz="800" dirty="0"/>
                        <a:t> tool ‘voedt’ als input vrij zijn van auteursrechten of dat er toestemming is voor het gebruik ervan. </a:t>
                      </a:r>
                      <a:endParaRPr lang="en-NL" sz="800" dirty="0"/>
                    </a:p>
                  </a:txBody>
                  <a:tcPr/>
                </a:tc>
                <a:extLst>
                  <a:ext uri="{0D108BD9-81ED-4DB2-BD59-A6C34878D82A}">
                    <a16:rowId xmlns:a16="http://schemas.microsoft.com/office/drawing/2014/main" val="1960159201"/>
                  </a:ext>
                </a:extLst>
              </a:tr>
              <a:tr h="27173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800" b="1" dirty="0"/>
                        <a:t>Verborgen (maatschappelijke) kosten</a:t>
                      </a:r>
                      <a:r>
                        <a:rPr lang="nl-NL" sz="800" dirty="0"/>
                        <a:t>: </a:t>
                      </a:r>
                      <a:r>
                        <a:rPr lang="nl-NL" sz="800" dirty="0" err="1"/>
                        <a:t>GenAI</a:t>
                      </a:r>
                      <a:r>
                        <a:rPr lang="nl-NL" sz="800" dirty="0"/>
                        <a:t> gebruikt relatief ontzettend veel energie. Daarnaast worden de modellen voor een groot deel getraind met behulp van arbeid uit lage loon landen. </a:t>
                      </a:r>
                      <a:endParaRPr lang="en-NL" sz="800" dirty="0"/>
                    </a:p>
                  </a:txBody>
                  <a:tcPr/>
                </a:tc>
                <a:tc>
                  <a:txBody>
                    <a:bodyPr/>
                    <a:lstStyle/>
                    <a:p>
                      <a:r>
                        <a:rPr lang="nl-NL" sz="800" dirty="0"/>
                        <a:t>Wees bewust van de bredere impact van </a:t>
                      </a:r>
                      <a:r>
                        <a:rPr lang="nl-NL" sz="800" dirty="0" err="1"/>
                        <a:t>GenAI</a:t>
                      </a:r>
                      <a:r>
                        <a:rPr lang="nl-NL" sz="800" dirty="0"/>
                        <a:t>, zoals energieverbruik en de bron van arbeid. Zoek naar duurzame en ethische alternatieven waar mogelijk.</a:t>
                      </a:r>
                      <a:endParaRPr lang="en-NL" sz="800" dirty="0"/>
                    </a:p>
                  </a:txBody>
                  <a:tcPr/>
                </a:tc>
                <a:extLst>
                  <a:ext uri="{0D108BD9-81ED-4DB2-BD59-A6C34878D82A}">
                    <a16:rowId xmlns:a16="http://schemas.microsoft.com/office/drawing/2014/main" val="302954822"/>
                  </a:ext>
                </a:extLst>
              </a:tr>
            </a:tbl>
          </a:graphicData>
        </a:graphic>
      </p:graphicFrame>
    </p:spTree>
    <p:extLst>
      <p:ext uri="{BB962C8B-B14F-4D97-AF65-F5344CB8AC3E}">
        <p14:creationId xmlns:p14="http://schemas.microsoft.com/office/powerpoint/2010/main" val="4146297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0B9A3508-A626-4523-9F99-F9D5211823C5}"/>
              </a:ext>
            </a:extLst>
          </p:cNvPr>
          <p:cNvSpPr>
            <a:spLocks noGrp="1"/>
          </p:cNvSpPr>
          <p:nvPr>
            <p:ph type="title"/>
          </p:nvPr>
        </p:nvSpPr>
        <p:spPr/>
        <p:txBody>
          <a:bodyPr/>
          <a:lstStyle/>
          <a:p>
            <a:r>
              <a:rPr lang="nl-NL" dirty="0"/>
              <a:t>Wees transparant en deel ervaringen</a:t>
            </a:r>
          </a:p>
        </p:txBody>
      </p:sp>
      <p:sp>
        <p:nvSpPr>
          <p:cNvPr id="6" name="Tijdelijke aanduiding voor tekst 5">
            <a:extLst>
              <a:ext uri="{FF2B5EF4-FFF2-40B4-BE49-F238E27FC236}">
                <a16:creationId xmlns:a16="http://schemas.microsoft.com/office/drawing/2014/main" id="{A690FDA3-8A13-4B27-B0A6-DE9236D8B4DF}"/>
              </a:ext>
            </a:extLst>
          </p:cNvPr>
          <p:cNvSpPr>
            <a:spLocks noGrp="1"/>
          </p:cNvSpPr>
          <p:nvPr>
            <p:ph type="body" sz="quarter" idx="10"/>
          </p:nvPr>
        </p:nvSpPr>
        <p:spPr/>
        <p:txBody>
          <a:bodyPr/>
          <a:lstStyle/>
          <a:p>
            <a:pPr>
              <a:lnSpc>
                <a:spcPct val="100000"/>
              </a:lnSpc>
              <a:spcBef>
                <a:spcPts val="0"/>
              </a:spcBef>
            </a:pPr>
            <a:r>
              <a:rPr lang="nl-NL" sz="1200" b="1" dirty="0"/>
              <a:t>Als je de handvatten toepast zoals opgenomen in de tabel op de vorige slide, dan zou je naar alle waarschijnlijkheid </a:t>
            </a:r>
            <a:r>
              <a:rPr lang="nl-NL" sz="1200" b="1" dirty="0" err="1"/>
              <a:t>GenAI</a:t>
            </a:r>
            <a:r>
              <a:rPr lang="nl-NL" sz="1200" b="1" dirty="0"/>
              <a:t> tools op de werkvloer zonder grote risico’s kunnen gebruiken</a:t>
            </a:r>
            <a:r>
              <a:rPr lang="nl-NL" sz="1200" dirty="0"/>
              <a:t>. Het is daarbij ook belangrijk dat je open bent naar collega’s en naar buiten toe dat je </a:t>
            </a:r>
            <a:r>
              <a:rPr lang="nl-NL" sz="1200" dirty="0" err="1"/>
              <a:t>GenAI</a:t>
            </a:r>
            <a:r>
              <a:rPr lang="nl-NL" sz="1200" dirty="0"/>
              <a:t> tools inzet. Daarnaast is het experimenteren met </a:t>
            </a:r>
            <a:r>
              <a:rPr lang="nl-NL" sz="1200" dirty="0" err="1"/>
              <a:t>GenAI</a:t>
            </a:r>
            <a:r>
              <a:rPr lang="nl-NL" sz="1200" dirty="0"/>
              <a:t> ook nodig om hiervan te kunnen leren. Communiceer actief met je collega's, wissel kennis en ervaringen uit. Op deze manier bevorderen we gezamenlijk leren over en met </a:t>
            </a:r>
            <a:r>
              <a:rPr lang="nl-NL" sz="1200" dirty="0" err="1"/>
              <a:t>GenAI</a:t>
            </a:r>
            <a:r>
              <a:rPr lang="nl-NL" sz="1200" dirty="0"/>
              <a:t> binnen NOC*NSF. En als je twijfelt, bespreek het dan met je manager en check dit met je Privacy/Security </a:t>
            </a:r>
            <a:r>
              <a:rPr lang="nl-NL" sz="1200" dirty="0" err="1"/>
              <a:t>Officer</a:t>
            </a:r>
            <a:r>
              <a:rPr lang="nl-NL" sz="1200" dirty="0"/>
              <a:t> of JZ. </a:t>
            </a:r>
          </a:p>
        </p:txBody>
      </p:sp>
      <p:sp>
        <p:nvSpPr>
          <p:cNvPr id="7" name="Tijdelijke aanduiding voor tekst 6">
            <a:extLst>
              <a:ext uri="{FF2B5EF4-FFF2-40B4-BE49-F238E27FC236}">
                <a16:creationId xmlns:a16="http://schemas.microsoft.com/office/drawing/2014/main" id="{402A191F-53ED-4B87-9B9C-F0DBBFC0E1AA}"/>
              </a:ext>
            </a:extLst>
          </p:cNvPr>
          <p:cNvSpPr>
            <a:spLocks noGrp="1"/>
          </p:cNvSpPr>
          <p:nvPr>
            <p:ph type="body" sz="quarter" idx="13"/>
          </p:nvPr>
        </p:nvSpPr>
        <p:spPr/>
        <p:txBody>
          <a:bodyPr/>
          <a:lstStyle/>
          <a:p>
            <a:r>
              <a:rPr lang="nl-NL" dirty="0"/>
              <a:t>Wees er open over als je </a:t>
            </a:r>
            <a:r>
              <a:rPr lang="nl-NL" dirty="0" err="1"/>
              <a:t>GenAI</a:t>
            </a:r>
            <a:r>
              <a:rPr lang="nl-NL" dirty="0"/>
              <a:t> tools op de werkvloer gebruikt</a:t>
            </a:r>
          </a:p>
        </p:txBody>
      </p:sp>
    </p:spTree>
    <p:extLst>
      <p:ext uri="{BB962C8B-B14F-4D97-AF65-F5344CB8AC3E}">
        <p14:creationId xmlns:p14="http://schemas.microsoft.com/office/powerpoint/2010/main" val="3922434065"/>
      </p:ext>
    </p:extLst>
  </p:cSld>
  <p:clrMapOvr>
    <a:masterClrMapping/>
  </p:clrMapOvr>
</p:sld>
</file>

<file path=ppt/theme/theme1.xml><?xml version="1.0" encoding="utf-8"?>
<a:theme xmlns:a="http://schemas.openxmlformats.org/drawingml/2006/main" name="Presentatie NOC_NSF logo Heineken 00">
  <a:themeElements>
    <a:clrScheme name="NOC_NSF">
      <a:dk1>
        <a:srgbClr val="00378A"/>
      </a:dk1>
      <a:lt1>
        <a:sysClr val="window" lastClr="FFFFFF"/>
      </a:lt1>
      <a:dk2>
        <a:srgbClr val="000000"/>
      </a:dk2>
      <a:lt2>
        <a:srgbClr val="FFFFFF"/>
      </a:lt2>
      <a:accent1>
        <a:srgbClr val="00378A"/>
      </a:accent1>
      <a:accent2>
        <a:srgbClr val="0079C1"/>
      </a:accent2>
      <a:accent3>
        <a:srgbClr val="FF001A"/>
      </a:accent3>
      <a:accent4>
        <a:srgbClr val="FF6600"/>
      </a:accent4>
      <a:accent5>
        <a:srgbClr val="FFB280"/>
      </a:accent5>
      <a:accent6>
        <a:srgbClr val="809BC4"/>
      </a:accent6>
      <a:hlink>
        <a:srgbClr val="0563C1"/>
      </a:hlink>
      <a:folHlink>
        <a:srgbClr val="954F72"/>
      </a:folHlink>
    </a:clrScheme>
    <a:fontScheme name="NOC_NSF">
      <a:majorFont>
        <a:latin typeface="Brown"/>
        <a:ea typeface=""/>
        <a:cs typeface=""/>
      </a:majorFont>
      <a:minorFont>
        <a:latin typeface="HK Grotesk"/>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 NOC_NSF.potx" id="{EE20E55C-6BED-4213-A3B0-25F1A987F358}" vid="{8E942125-9F93-4ADC-BF40-C72BFDFDA384}"/>
    </a:ext>
  </a:extLst>
</a:theme>
</file>

<file path=customUI/customUI14.xml><?xml version="1.0" encoding="utf-8"?>
<customUI xmlns="http://schemas.microsoft.com/office/2009/07/customui">
  <ribbon>
    <tabs>
      <tab idMso="TabDesign" visible="false"/>
    </tabs>
  </ribbon>
</customUI>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23d3054-c0ac-4e53-9d48-eeb4ed7c9a6c">
      <Terms xmlns="http://schemas.microsoft.com/office/infopath/2007/PartnerControls"/>
    </lcf76f155ced4ddcb4097134ff3c332f>
    <TaxCatchAll xmlns="870f87cc-a354-4980-9594-fbd16a3201a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6CBEFBFB0A22A4C8F465E99317B0500" ma:contentTypeVersion="15" ma:contentTypeDescription="Een nieuw document maken." ma:contentTypeScope="" ma:versionID="203cab0b82b7fc85727baf428fa22280">
  <xsd:schema xmlns:xsd="http://www.w3.org/2001/XMLSchema" xmlns:xs="http://www.w3.org/2001/XMLSchema" xmlns:p="http://schemas.microsoft.com/office/2006/metadata/properties" xmlns:ns2="823d3054-c0ac-4e53-9d48-eeb4ed7c9a6c" xmlns:ns3="870f87cc-a354-4980-9594-fbd16a3201a6" targetNamespace="http://schemas.microsoft.com/office/2006/metadata/properties" ma:root="true" ma:fieldsID="1ae806c2b42e6363a63e227de5632743" ns2:_="" ns3:_="">
    <xsd:import namespace="823d3054-c0ac-4e53-9d48-eeb4ed7c9a6c"/>
    <xsd:import namespace="870f87cc-a354-4980-9594-fbd16a3201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3d3054-c0ac-4e53-9d48-eeb4ed7c9a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Afbeeldingtags" ma:readOnly="false" ma:fieldId="{5cf76f15-5ced-4ddc-b409-7134ff3c332f}" ma:taxonomyMulti="true" ma:sspId="09b2e1ac-94c0-419a-94d0-c399bcdcca74" ma:termSetId="09814cd3-568e-fe90-9814-8d621ff8fb84" ma:anchorId="fba54fb3-c3e1-fe81-a776-ca4b69148c4d" ma:open="true" ma:isKeyword="false">
      <xsd:complexType>
        <xsd:sequence>
          <xsd:element ref="pc:Terms" minOccurs="0" maxOccurs="1"/>
        </xsd:sequence>
      </xsd:complex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70f87cc-a354-4980-9594-fbd16a3201a6"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element name="TaxCatchAll" ma:index="20" nillable="true" ma:displayName="Taxonomy Catch All Column" ma:hidden="true" ma:list="{f4c9bbfc-4a0b-4801-8ec2-aa63c9f56a52}" ma:internalName="TaxCatchAll" ma:showField="CatchAllData" ma:web="870f87cc-a354-4980-9594-fbd16a3201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F11773-202A-4227-AA88-9B3C8B49C799}">
  <ds:schemaRefs>
    <ds:schemaRef ds:uri="http://purl.org/dc/terms/"/>
    <ds:schemaRef ds:uri="http://www.w3.org/XML/1998/namespace"/>
    <ds:schemaRef ds:uri="http://schemas.microsoft.com/office/2006/documentManagement/types"/>
    <ds:schemaRef ds:uri="http://purl.org/dc/elements/1.1/"/>
    <ds:schemaRef ds:uri="http://schemas.microsoft.com/office/2006/metadata/properties"/>
    <ds:schemaRef ds:uri="823d3054-c0ac-4e53-9d48-eeb4ed7c9a6c"/>
    <ds:schemaRef ds:uri="http://schemas.openxmlformats.org/package/2006/metadata/core-properties"/>
    <ds:schemaRef ds:uri="http://schemas.microsoft.com/office/infopath/2007/PartnerControls"/>
    <ds:schemaRef ds:uri="870f87cc-a354-4980-9594-fbd16a3201a6"/>
    <ds:schemaRef ds:uri="http://purl.org/dc/dcmitype/"/>
  </ds:schemaRefs>
</ds:datastoreItem>
</file>

<file path=customXml/itemProps2.xml><?xml version="1.0" encoding="utf-8"?>
<ds:datastoreItem xmlns:ds="http://schemas.openxmlformats.org/officeDocument/2006/customXml" ds:itemID="{A0F3DAFA-3C15-4C5D-B15C-9CDE1F5C55A9}">
  <ds:schemaRefs>
    <ds:schemaRef ds:uri="http://schemas.microsoft.com/sharepoint/v3/contenttype/forms"/>
  </ds:schemaRefs>
</ds:datastoreItem>
</file>

<file path=customXml/itemProps3.xml><?xml version="1.0" encoding="utf-8"?>
<ds:datastoreItem xmlns:ds="http://schemas.openxmlformats.org/officeDocument/2006/customXml" ds:itemID="{566CAAFD-8F42-48B5-86D2-53EC93D3A2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3d3054-c0ac-4e53-9d48-eeb4ed7c9a6c"/>
    <ds:schemaRef ds:uri="870f87cc-a354-4980-9594-fbd16a3201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Presentatie NOC_NSF logo Heineken 00.potx</Template>
  <TotalTime>24535</TotalTime>
  <Words>1291</Words>
  <Application>Microsoft Office PowerPoint</Application>
  <PresentationFormat>On-screen Show (16:9)</PresentationFormat>
  <Paragraphs>33</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Brown</vt:lpstr>
      <vt:lpstr>Calibri</vt:lpstr>
      <vt:lpstr>HK Grotesk</vt:lpstr>
      <vt:lpstr>Presentatie NOC_NSF logo Heineken 00</vt:lpstr>
      <vt:lpstr>GenAI Gebruik op de werkvloer - Richtlijn</vt:lpstr>
      <vt:lpstr>Introductie</vt:lpstr>
      <vt:lpstr>Open en gesloten GenAI</vt:lpstr>
      <vt:lpstr>Risico’s &amp; richtlijnen GenAI op de werkvloer</vt:lpstr>
      <vt:lpstr>Wees transparant en deel ervaringen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KeyScript</dc:creator>
  <cp:lastModifiedBy>Marianne de Feijter</cp:lastModifiedBy>
  <cp:revision>54</cp:revision>
  <dcterms:created xsi:type="dcterms:W3CDTF">2019-08-20T13:29:21Z</dcterms:created>
  <dcterms:modified xsi:type="dcterms:W3CDTF">2024-04-11T16:44:45Z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0x010100D6CBEFBFB0A22A4C8F465E99317B0500</vt:lpwstr>
  </property>
</Properties>
</file>