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4"/>
    <p:sldMasterId id="2147483688" r:id="rId5"/>
    <p:sldMasterId id="2147483676" r:id="rId6"/>
  </p:sldMasterIdLst>
  <p:notesMasterIdLst>
    <p:notesMasterId r:id="rId28"/>
  </p:notesMasterIdLst>
  <p:handoutMasterIdLst>
    <p:handoutMasterId r:id="rId29"/>
  </p:handoutMasterIdLst>
  <p:sldIdLst>
    <p:sldId id="256" r:id="rId7"/>
    <p:sldId id="299" r:id="rId8"/>
    <p:sldId id="290" r:id="rId9"/>
    <p:sldId id="297" r:id="rId10"/>
    <p:sldId id="295" r:id="rId11"/>
    <p:sldId id="316" r:id="rId12"/>
    <p:sldId id="310" r:id="rId13"/>
    <p:sldId id="350" r:id="rId14"/>
    <p:sldId id="324" r:id="rId15"/>
    <p:sldId id="360" r:id="rId16"/>
    <p:sldId id="359" r:id="rId17"/>
    <p:sldId id="358" r:id="rId18"/>
    <p:sldId id="361" r:id="rId19"/>
    <p:sldId id="328" r:id="rId20"/>
    <p:sldId id="325" r:id="rId21"/>
    <p:sldId id="327" r:id="rId22"/>
    <p:sldId id="306" r:id="rId23"/>
    <p:sldId id="307" r:id="rId24"/>
    <p:sldId id="309" r:id="rId25"/>
    <p:sldId id="308" r:id="rId26"/>
    <p:sldId id="312" r:id="rId27"/>
  </p:sldIdLst>
  <p:sldSz cx="9144000" cy="6858000" type="screen4x3"/>
  <p:notesSz cx="6858000" cy="994568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34B233"/>
    <a:srgbClr val="30A6D0"/>
    <a:srgbClr val="319ECF"/>
    <a:srgbClr val="208BD1"/>
    <a:srgbClr val="90CEE2"/>
    <a:srgbClr val="63B6DB"/>
    <a:srgbClr val="EDED27"/>
    <a:srgbClr val="EDF97F"/>
    <a:srgbClr val="E6F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570" autoAdjust="0"/>
    <p:restoredTop sz="52669" autoAdjust="0"/>
  </p:normalViewPr>
  <p:slideViewPr>
    <p:cSldViewPr>
      <p:cViewPr varScale="1">
        <p:scale>
          <a:sx n="35" d="100"/>
          <a:sy n="35" d="100"/>
        </p:scale>
        <p:origin x="1476" y="40"/>
      </p:cViewPr>
      <p:guideLst>
        <p:guide orient="horz" pos="2160"/>
        <p:guide pos="2880"/>
      </p:guideLst>
    </p:cSldViewPr>
  </p:slideViewPr>
  <p:outlineViewPr>
    <p:cViewPr>
      <p:scale>
        <a:sx n="33" d="100"/>
        <a:sy n="33" d="100"/>
      </p:scale>
      <p:origin x="0" y="11946"/>
    </p:cViewPr>
  </p:outlineViewPr>
  <p:notesTextViewPr>
    <p:cViewPr>
      <p:scale>
        <a:sx n="100" d="100"/>
        <a:sy n="100" d="100"/>
      </p:scale>
      <p:origin x="0" y="0"/>
    </p:cViewPr>
  </p:notesTextViewPr>
  <p:notesViewPr>
    <p:cSldViewPr>
      <p:cViewPr varScale="1">
        <p:scale>
          <a:sx n="56" d="100"/>
          <a:sy n="56" d="100"/>
        </p:scale>
        <p:origin x="-2100" y="-8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3561" tIns="46781" rIns="93561" bIns="46781" rtlCol="0"/>
          <a:lstStyle>
            <a:lvl1pPr algn="l">
              <a:defRPr sz="1200"/>
            </a:lvl1pPr>
          </a:lstStyle>
          <a:p>
            <a:endParaRPr lang="nl-NL"/>
          </a:p>
        </p:txBody>
      </p:sp>
      <p:sp>
        <p:nvSpPr>
          <p:cNvPr id="3" name="Tijdelijke aanduiding voor datum 2"/>
          <p:cNvSpPr>
            <a:spLocks noGrp="1"/>
          </p:cNvSpPr>
          <p:nvPr>
            <p:ph type="dt" sz="quarter" idx="1"/>
          </p:nvPr>
        </p:nvSpPr>
        <p:spPr>
          <a:xfrm>
            <a:off x="3884614" y="0"/>
            <a:ext cx="2971800" cy="497284"/>
          </a:xfrm>
          <a:prstGeom prst="rect">
            <a:avLst/>
          </a:prstGeom>
        </p:spPr>
        <p:txBody>
          <a:bodyPr vert="horz" lIns="93561" tIns="46781" rIns="93561" bIns="46781" rtlCol="0"/>
          <a:lstStyle>
            <a:lvl1pPr algn="r">
              <a:defRPr sz="1200"/>
            </a:lvl1pPr>
          </a:lstStyle>
          <a:p>
            <a:endParaRPr lang="nl-NL"/>
          </a:p>
        </p:txBody>
      </p:sp>
      <p:sp>
        <p:nvSpPr>
          <p:cNvPr id="4" name="Tijdelijke aanduiding voor voettekst 3"/>
          <p:cNvSpPr>
            <a:spLocks noGrp="1"/>
          </p:cNvSpPr>
          <p:nvPr>
            <p:ph type="ftr" sz="quarter" idx="2"/>
          </p:nvPr>
        </p:nvSpPr>
        <p:spPr>
          <a:xfrm>
            <a:off x="0" y="9446678"/>
            <a:ext cx="2971800" cy="497284"/>
          </a:xfrm>
          <a:prstGeom prst="rect">
            <a:avLst/>
          </a:prstGeom>
        </p:spPr>
        <p:txBody>
          <a:bodyPr vert="horz" lIns="93561" tIns="46781" rIns="93561" bIns="4678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4" y="9446678"/>
            <a:ext cx="2971800" cy="497284"/>
          </a:xfrm>
          <a:prstGeom prst="rect">
            <a:avLst/>
          </a:prstGeom>
        </p:spPr>
        <p:txBody>
          <a:bodyPr vert="horz" lIns="93561" tIns="46781" rIns="93561" bIns="46781" rtlCol="0" anchor="b"/>
          <a:lstStyle>
            <a:lvl1pPr algn="r">
              <a:defRPr sz="1200"/>
            </a:lvl1pPr>
          </a:lstStyle>
          <a:p>
            <a:fld id="{BF58FA23-FE66-4F88-BD65-2FAB678BC908}" type="slidenum">
              <a:rPr lang="nl-NL" smtClean="0"/>
              <a:pPr/>
              <a:t>‹nr.›</a:t>
            </a:fld>
            <a:endParaRPr lang="nl-NL"/>
          </a:p>
        </p:txBody>
      </p:sp>
    </p:spTree>
    <p:extLst>
      <p:ext uri="{BB962C8B-B14F-4D97-AF65-F5344CB8AC3E}">
        <p14:creationId xmlns:p14="http://schemas.microsoft.com/office/powerpoint/2010/main" val="1156117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7284"/>
          </a:xfrm>
          <a:prstGeom prst="rect">
            <a:avLst/>
          </a:prstGeom>
          <a:noFill/>
          <a:ln w="9525">
            <a:noFill/>
            <a:miter lim="800000"/>
            <a:headEnd/>
            <a:tailEnd/>
          </a:ln>
        </p:spPr>
        <p:txBody>
          <a:bodyPr vert="horz" wrap="square" lIns="93561" tIns="46781" rIns="93561" bIns="46781"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1" y="0"/>
            <a:ext cx="2971800" cy="497284"/>
          </a:xfrm>
          <a:prstGeom prst="rect">
            <a:avLst/>
          </a:prstGeom>
          <a:noFill/>
          <a:ln w="9525">
            <a:noFill/>
            <a:miter lim="800000"/>
            <a:headEnd/>
            <a:tailEnd/>
          </a:ln>
        </p:spPr>
        <p:txBody>
          <a:bodyPr vert="horz" wrap="square" lIns="93561" tIns="46781" rIns="93561" bIns="46781"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1" y="4724202"/>
            <a:ext cx="5029200" cy="4475560"/>
          </a:xfrm>
          <a:prstGeom prst="rect">
            <a:avLst/>
          </a:prstGeom>
          <a:noFill/>
          <a:ln w="9525">
            <a:noFill/>
            <a:miter lim="800000"/>
            <a:headEnd/>
            <a:tailEnd/>
          </a:ln>
        </p:spPr>
        <p:txBody>
          <a:bodyPr vert="horz" wrap="square" lIns="93561" tIns="46781" rIns="93561" bIns="4678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448404"/>
            <a:ext cx="2971800" cy="497284"/>
          </a:xfrm>
          <a:prstGeom prst="rect">
            <a:avLst/>
          </a:prstGeom>
          <a:noFill/>
          <a:ln w="9525">
            <a:noFill/>
            <a:miter lim="800000"/>
            <a:headEnd/>
            <a:tailEnd/>
          </a:ln>
        </p:spPr>
        <p:txBody>
          <a:bodyPr vert="horz" wrap="square" lIns="93561" tIns="46781" rIns="93561" bIns="46781"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1" y="9448404"/>
            <a:ext cx="2971800" cy="497284"/>
          </a:xfrm>
          <a:prstGeom prst="rect">
            <a:avLst/>
          </a:prstGeom>
          <a:noFill/>
          <a:ln w="9525">
            <a:noFill/>
            <a:miter lim="800000"/>
            <a:headEnd/>
            <a:tailEnd/>
          </a:ln>
        </p:spPr>
        <p:txBody>
          <a:bodyPr vert="horz" wrap="square" lIns="93561" tIns="46781" rIns="93561" bIns="46781" numCol="1" anchor="b" anchorCtr="0" compatLnSpc="1">
            <a:prstTxWarp prst="textNoShape">
              <a:avLst/>
            </a:prstTxWarp>
          </a:bodyPr>
          <a:lstStyle>
            <a:lvl1pPr algn="r">
              <a:defRPr sz="1200"/>
            </a:lvl1pPr>
          </a:lstStyle>
          <a:p>
            <a:fld id="{6B52BB5D-170A-4CA3-9329-ED11681A3F56}" type="slidenum">
              <a:rPr lang="en-US"/>
              <a:pPr/>
              <a:t>‹nr.›</a:t>
            </a:fld>
            <a:endParaRPr lang="en-US"/>
          </a:p>
        </p:txBody>
      </p:sp>
    </p:spTree>
    <p:extLst>
      <p:ext uri="{BB962C8B-B14F-4D97-AF65-F5344CB8AC3E}">
        <p14:creationId xmlns:p14="http://schemas.microsoft.com/office/powerpoint/2010/main" val="4063206120"/>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menpresteren.nu/"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sportwerkgever.nl/" TargetMode="External"/><Relationship Id="rId4" Type="http://schemas.openxmlformats.org/officeDocument/2006/relationships/hyperlink" Target="http://www.werkenindesport.n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amenpresteren.nu/"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sportwerkgever.nl/" TargetMode="External"/><Relationship Id="rId4" Type="http://schemas.openxmlformats.org/officeDocument/2006/relationships/hyperlink" Target="http://www.werkenindesport.n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 zijn situaties</a:t>
            </a:r>
            <a:r>
              <a:rPr lang="nl-NL" baseline="0"/>
              <a:t> dat het werkaanbod vrij onvoorspelbaar is. De ervaring geeft soms wel enig inzicht maar wanneer en hoe groot pieken zullen zijn is niet goed te overzien. Door een structurele inzet van minder uren kan bij een piek het aantal uren worden ‘’opgeplust’’. In bovenstaand voorbeeld is een situatie weergegeven waarin structureel 33 uur per week wordt gewerkt. In het geval van een grote toename in werk die niet was voorzien, kan men opplussen naar 45 uur per week. Met een gelijke verdeling komt men uit op gemiddeld 38 uur per week en zal men aan het einde van het jaar uitkomen op ongeveer 1930 uur.  </a:t>
            </a:r>
            <a:endParaRPr lang="nl-NL"/>
          </a:p>
        </p:txBody>
      </p:sp>
    </p:spTree>
    <p:extLst>
      <p:ext uri="{BB962C8B-B14F-4D97-AF65-F5344CB8AC3E}">
        <p14:creationId xmlns:p14="http://schemas.microsoft.com/office/powerpoint/2010/main" val="400750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Is duidelijk hoe het matchingproces werkt? </a:t>
            </a:r>
            <a:endParaRPr lang="nl-NL"/>
          </a:p>
          <a:p>
            <a:r>
              <a:rPr lang="nl-NL"/>
              <a:t>Een jaarurensystematiek is bedoeld om de vraag naar capaciteit (bestaande uit werk en te verwachten uitval) te matchen met het aanbod van capaciteit (bestaande uit beschikbare uren van de medewerkers). Het matchen bestaat uit drie fases: </a:t>
            </a:r>
          </a:p>
          <a:p>
            <a:r>
              <a:rPr lang="nl-NL" b="1"/>
              <a:t>Fase 1:</a:t>
            </a:r>
            <a:r>
              <a:rPr lang="nl-NL"/>
              <a:t> In kaart brengen van de capaciteitsvraag per week. Bepaal hoeveel uren arbeid per week nodig zijn en tel daarbij de te verwachten uitval per week (in uren) op. </a:t>
            </a:r>
          </a:p>
          <a:p>
            <a:r>
              <a:rPr lang="nl-NL" b="1"/>
              <a:t>Fase 2:</a:t>
            </a:r>
            <a:r>
              <a:rPr lang="nl-NL"/>
              <a:t> Op basis van de contracttijd bepalen hoeveel medewerkersuren per week beschikbaar zijn. </a:t>
            </a:r>
          </a:p>
          <a:p>
            <a:r>
              <a:rPr lang="nl-NL" b="1"/>
              <a:t>Fase 3:</a:t>
            </a:r>
            <a:r>
              <a:rPr lang="nl-NL"/>
              <a:t> Matchen van de vraag naar capaciteit met het aanbod van capaciteit.</a:t>
            </a:r>
          </a:p>
          <a:p>
            <a:r>
              <a:rPr lang="nl-NL"/>
              <a:t>Om vraag naar en aanbod van capaciteit met elkaar te matchen zijn drie draaiknoppen beschikbaar: </a:t>
            </a:r>
          </a:p>
          <a:p>
            <a:r>
              <a:rPr lang="nl-NL" b="1"/>
              <a:t>Draaiknop werk</a:t>
            </a:r>
            <a:r>
              <a:rPr lang="nl-NL"/>
              <a:t>: Is het mogelijk om werk te verschuiven van die weken dat er (te) weinig aanbod van capaciteit is naar weken dat er (te) veel aanbod van capaciteit is?</a:t>
            </a:r>
          </a:p>
          <a:p>
            <a:r>
              <a:rPr lang="nl-NL" b="1"/>
              <a:t>Draaiknop uitval:</a:t>
            </a:r>
            <a:r>
              <a:rPr lang="nl-NL"/>
              <a:t> Is het mogelijk om planbare uitval (bijvoorbeeld verlof, cursus, ADV, teamdagen) te verschuiven van weken dat er (te) weinig aanbod van capaciteit is naar weken dat er (te) veel aanbod van capaciteit is? </a:t>
            </a:r>
          </a:p>
          <a:p>
            <a:r>
              <a:rPr lang="nl-NL" b="1"/>
              <a:t>Draaiknop capaciteitsaanbod:</a:t>
            </a:r>
            <a:r>
              <a:rPr lang="nl-NL"/>
              <a:t> Is het mogelijk om medewerkers in bepaalde periodes meer uren te laten werken en in andere periodes minder uren?</a:t>
            </a:r>
          </a:p>
          <a:p>
            <a:endParaRPr lang="nl-NL"/>
          </a:p>
        </p:txBody>
      </p:sp>
    </p:spTree>
    <p:extLst>
      <p:ext uri="{BB962C8B-B14F-4D97-AF65-F5344CB8AC3E}">
        <p14:creationId xmlns:p14="http://schemas.microsoft.com/office/powerpoint/2010/main" val="9214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het jaargesprek maak je met iedere werknemer individuele afspraken over de invulling van de werktijden. Dit jaargesprek kan worden gecombineerd met bijvoorbeeld het functioneringsgesprek. Doel van het gesprek is het bereiken van een overeenstemming over de inzet van de werknemer gedurende het volgende jaar.</a:t>
            </a:r>
          </a:p>
          <a:p>
            <a:r>
              <a:rPr lang="nl-NL"/>
              <a:t>Bij het maken van afspraken worden zowel organisatietalent als de individuele wensen van de werknemer betrokken. In deze tabel kunt u de per medewerker gemaakte afspraken opnemen en monitoren of de afspraken haalbaar zijn.</a:t>
            </a:r>
          </a:p>
          <a:p>
            <a:endParaRPr lang="nl-NL"/>
          </a:p>
        </p:txBody>
      </p:sp>
    </p:spTree>
    <p:extLst>
      <p:ext uri="{BB962C8B-B14F-4D97-AF65-F5344CB8AC3E}">
        <p14:creationId xmlns:p14="http://schemas.microsoft.com/office/powerpoint/2010/main" val="368990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r>
              <a:rPr lang="nl-NL"/>
              <a:t>Kun je op vooraf bepaalde momenten, inzichtelijk maken of een medewerker voldoende uren heeft gemaakt? In een jaarurensystematiek is constant balanceren en vooruitkijken noodzakelijk. Een goede urenregistratie is voor de organisatie van belang om te voorkomen dat je aan het eind van het jaar door medewerkers met plusuren en medewerkers met minuren wordt verrast. Vooral als het voor medewerkers eenvoudig is om diensten te ‘ruilen’ is dit risico aanwezig. Registratie van uren wordt dus belangrijker en voor management en medewerkers wordt het van belang om geregeld na te gaan of de gemaakte uren nog overeenkomen met het oorspronkelijk gemaakte rooster.</a:t>
            </a:r>
            <a:r>
              <a:rPr lang="nl-NL" baseline="0"/>
              <a:t> </a:t>
            </a:r>
            <a:r>
              <a:rPr lang="nl-NL"/>
              <a:t>Als dat</a:t>
            </a:r>
            <a:r>
              <a:rPr lang="nl-NL" baseline="0"/>
              <a:t> niet </a:t>
            </a:r>
            <a:r>
              <a:rPr lang="nl-NL"/>
              <a:t>het geval is moet er worden bijgestuurd. Zo kan worden voorkomen dat er aan het einde van het jaar uren overblijven of dat de uren al voor het einde van het jaar ‘op’ zijn. </a:t>
            </a:r>
          </a:p>
          <a:p>
            <a:endParaRPr lang="nl-NL"/>
          </a:p>
        </p:txBody>
      </p:sp>
    </p:spTree>
    <p:extLst>
      <p:ext uri="{BB962C8B-B14F-4D97-AF65-F5344CB8AC3E}">
        <p14:creationId xmlns:p14="http://schemas.microsoft.com/office/powerpoint/2010/main" val="368990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t>Bovenstaande</a:t>
            </a:r>
            <a:r>
              <a:rPr lang="nl-NL" baseline="0"/>
              <a:t> dilemma’s zijn herkenbaar voor veel sportwerkgevers. Op de volgende dia’s zijn een aantal stellingen die interresant zijn om met elkaar te bespreken. Download </a:t>
            </a:r>
            <a:r>
              <a:rPr lang="nl-NL" sz="1200" b="1" i="1"/>
              <a:t>op </a:t>
            </a:r>
            <a:r>
              <a:rPr lang="nl-NL" sz="1200" b="1" i="1">
                <a:hlinkClick r:id="rId3"/>
              </a:rPr>
              <a:t>www.samenpresteren.nu</a:t>
            </a:r>
            <a:r>
              <a:rPr lang="nl-NL" sz="1200" b="1" i="1"/>
              <a:t>, </a:t>
            </a:r>
            <a:r>
              <a:rPr lang="nl-NL" sz="1200" b="1" i="1">
                <a:hlinkClick r:id="rId4"/>
              </a:rPr>
              <a:t>www.werkenindesport.nl</a:t>
            </a:r>
            <a:r>
              <a:rPr lang="nl-NL" sz="1200" b="1" i="1"/>
              <a:t> of </a:t>
            </a:r>
            <a:r>
              <a:rPr lang="nl-NL" sz="1200" b="1" i="1">
                <a:hlinkClick r:id="rId5"/>
              </a:rPr>
              <a:t>www.sportwerkgever.nl</a:t>
            </a:r>
            <a:endParaRPr lang="nl-NL" sz="1200" b="1" i="1"/>
          </a:p>
          <a:p>
            <a:r>
              <a:rPr lang="nl-NL" baseline="0"/>
              <a:t>de set managementdilemma’s. Door het met elkaar bespreken van de kaarten maakt u -soms gevoelige kwesties- op laagdrempelige wijze bespreekbaar.</a:t>
            </a:r>
            <a:endParaRPr lang="nl-NL"/>
          </a:p>
        </p:txBody>
      </p:sp>
    </p:spTree>
    <p:extLst>
      <p:ext uri="{BB962C8B-B14F-4D97-AF65-F5344CB8AC3E}">
        <p14:creationId xmlns:p14="http://schemas.microsoft.com/office/powerpoint/2010/main" val="368990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68990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68990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Bedenk om te beginnen het volgende;</a:t>
            </a:r>
          </a:p>
          <a:p>
            <a:r>
              <a:rPr lang="nl-NL"/>
              <a:t>-	Optimalisatie is een verbeterproces</a:t>
            </a:r>
          </a:p>
          <a:p>
            <a:r>
              <a:rPr lang="nl-NL"/>
              <a:t>-	Het hoeft niet volgende maand af te zijn</a:t>
            </a:r>
          </a:p>
          <a:p>
            <a:r>
              <a:rPr lang="nl-NL"/>
              <a:t>-	Stel je doelen niet te hoog</a:t>
            </a:r>
          </a:p>
          <a:p>
            <a:r>
              <a:rPr lang="nl-NL"/>
              <a:t>-	Streef niet teveel doelstellingen tegelijk na</a:t>
            </a:r>
          </a:p>
          <a:p>
            <a:r>
              <a:rPr lang="nl-NL"/>
              <a:t>Vervolgens is het van belang je het volgende af te vragen</a:t>
            </a:r>
          </a:p>
          <a:p>
            <a:r>
              <a:rPr lang="nl-NL"/>
              <a:t>-	Wat is de uitdaging (wat wil je bereiken, wat zijn je doelen)?</a:t>
            </a:r>
          </a:p>
          <a:p>
            <a:r>
              <a:rPr lang="nl-NL"/>
              <a:t>-	Is het helder wat JUS voor de organisatie kan betekenen?</a:t>
            </a:r>
          </a:p>
          <a:p>
            <a:r>
              <a:rPr lang="nl-NL"/>
              <a:t>-	Is het helder wat voor-/nadelen zijn voor de individuele medewerker?</a:t>
            </a:r>
          </a:p>
          <a:p>
            <a:r>
              <a:rPr lang="nl-NL"/>
              <a:t>Valkuilen m.b.t. de jus zijn:</a:t>
            </a:r>
          </a:p>
          <a:p>
            <a:r>
              <a:rPr lang="nl-NL"/>
              <a:t>-	JUS is een middel en geen doel op zich</a:t>
            </a:r>
          </a:p>
          <a:p>
            <a:r>
              <a:rPr lang="nl-NL"/>
              <a:t>-	Vage doelen leiden tot verwarring</a:t>
            </a:r>
          </a:p>
          <a:p>
            <a:endParaRPr lang="nl-NL"/>
          </a:p>
        </p:txBody>
      </p:sp>
    </p:spTree>
    <p:extLst>
      <p:ext uri="{BB962C8B-B14F-4D97-AF65-F5344CB8AC3E}">
        <p14:creationId xmlns:p14="http://schemas.microsoft.com/office/powerpoint/2010/main" val="200143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2975" y="746125"/>
            <a:ext cx="4972050" cy="3729038"/>
          </a:xfrm>
        </p:spPr>
      </p:sp>
      <p:sp>
        <p:nvSpPr>
          <p:cNvPr id="3" name="Tijdelijke aanduiding voor notities 2"/>
          <p:cNvSpPr>
            <a:spLocks noGrp="1"/>
          </p:cNvSpPr>
          <p:nvPr>
            <p:ph type="body" idx="1"/>
          </p:nvPr>
        </p:nvSpPr>
        <p:spPr/>
        <p:txBody>
          <a:bodyPr>
            <a:normAutofit/>
          </a:bodyPr>
          <a:lstStyle/>
          <a:p>
            <a:r>
              <a:rPr lang="nl-NL"/>
              <a:t>Werken in de sport betekent ook dat er weleens ’s avonds en in de weekenden gewerkt moet worden. In sommige perioden kunnen de werkzaamheden erg oplopen als gevolg van seizoensinvloeden en het organiseren van wedstrijden, toernooien en evenementen. In andere perioden is het een stuk rustiger. Een 9 tot 5 baan past daar niet bij. In de CAO Sport is daarom gekozen te werken met jaaruren. Dat wil zeggen dat de totale arbeidsduur per jaar van een voltijdsmedewerker is vastgelegd. Dit biedt werkgevers én werknemers de gelegenheid het werkaanbod en beschikbaarheid van medewerkers beter op elkaar aan te laten sluiten. Voor werkgevers betekent dit dat in drukke perioden voldoende werknemers beschikbaar zijn. Voor werknemers geldt dat zij werk en privé beter in balans kunnen houden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2975" y="746125"/>
            <a:ext cx="4972050" cy="3729038"/>
          </a:xfrm>
        </p:spPr>
      </p:sp>
      <p:sp>
        <p:nvSpPr>
          <p:cNvPr id="3" name="Tijdelijke aanduiding voor notities 2"/>
          <p:cNvSpPr>
            <a:spLocks noGrp="1"/>
          </p:cNvSpPr>
          <p:nvPr>
            <p:ph type="body" idx="1"/>
          </p:nvPr>
        </p:nvSpPr>
        <p:spPr/>
        <p:txBody>
          <a:bodyPr>
            <a:normAutofit/>
          </a:bodyPr>
          <a:lstStyle/>
          <a:p>
            <a:r>
              <a:rPr lang="nl-NL" dirty="0"/>
              <a:t>De gele lijn in de bovenste grafiek geeft een vlakke inzet weer terwijl de capaciteitsvraag in de loop van het jaar varieert. De uitkomst is dat gedurende een deel van het jaar de inzet (gele lijn) hoger is dan de vraag. In de onderste grafiek laat de rode lijn de inzet van personeel zien: tijdens de zomermaanden een hoger inzet, en in het voor- en najaar een iets lagere inzet. Zo volgt de inzet van personeel nauwkeuriger de vraag naar capaciteit. Het idee is dat als de inzet de capaciteitsvraag beter volgt, de kwaliteit verbetert (want voldoende capaciteit) tegen lagere kosten: er is geen ondercapaciteit (overwerk) in het drukke seizoen en er is geen overcapaciteit (leegloop) in het laagseizoen.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a:t>
            </a:r>
            <a:r>
              <a:rPr lang="nl-NL" baseline="0"/>
              <a:t> bovenstaande dia ziet u een aantal belangrijke CAO bepalingen die van belang zijn bij de inzet van jaaruren.</a:t>
            </a:r>
            <a:endParaRPr lang="nl-NL"/>
          </a:p>
        </p:txBody>
      </p:sp>
    </p:spTree>
    <p:extLst>
      <p:ext uri="{BB962C8B-B14F-4D97-AF65-F5344CB8AC3E}">
        <p14:creationId xmlns:p14="http://schemas.microsoft.com/office/powerpoint/2010/main" val="236577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Bovenstaande dia geeft de beperkingen die</a:t>
            </a:r>
            <a:r>
              <a:rPr lang="nl-NL" baseline="0"/>
              <a:t> CAO stelt weer evenals de </a:t>
            </a:r>
            <a:r>
              <a:rPr lang="nl-NL"/>
              <a:t>wettelijke kaders van</a:t>
            </a:r>
            <a:r>
              <a:rPr lang="nl-NL" baseline="0"/>
              <a:t> de ATW .</a:t>
            </a:r>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68990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Door</a:t>
            </a:r>
            <a:r>
              <a:rPr lang="nl-NL" baseline="0"/>
              <a:t> gebruik te maken van deze tabel is op eenvoudige wijze te bepalen voor welke roostereenheden het werkaanbod in kaart wordt gebracht en op welke wijze (</a:t>
            </a:r>
            <a:r>
              <a:rPr lang="nl-NL" sz="1200" i="1" kern="1200">
                <a:solidFill>
                  <a:schemeClr val="tx1"/>
                </a:solidFill>
                <a:effectLst/>
                <a:latin typeface="Arial" charset="0"/>
                <a:ea typeface="ＭＳ Ｐゴシック" pitchFamily="-96" charset="-128"/>
                <a:cs typeface="+mn-cs"/>
              </a:rPr>
              <a:t>Met roostereenheid wordt bedoeld de verzameling mensen die in enig logisch verband met elkaar in een (dienst)rooster voorkomen. Dit is te vervangen door het begrip unit, afdeling of team o.i.d.).</a:t>
            </a:r>
          </a:p>
          <a:p>
            <a:endParaRPr lang="nl-NL" sz="1200" i="1" kern="1200">
              <a:solidFill>
                <a:schemeClr val="tx1"/>
              </a:solidFill>
              <a:effectLst/>
              <a:latin typeface="Arial" charset="0"/>
              <a:ea typeface="ＭＳ Ｐゴシック" pitchFamily="-96"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l-NL" sz="1200" i="1" kern="1200">
                <a:solidFill>
                  <a:schemeClr val="tx1"/>
                </a:solidFill>
                <a:effectLst/>
                <a:latin typeface="Arial" charset="0"/>
                <a:ea typeface="ＭＳ Ｐゴシック" pitchFamily="-96" charset="-128"/>
                <a:cs typeface="+mn-cs"/>
              </a:rPr>
              <a:t>Download</a:t>
            </a:r>
            <a:r>
              <a:rPr lang="nl-NL" sz="1200" i="1" kern="1200" baseline="0">
                <a:solidFill>
                  <a:schemeClr val="tx1"/>
                </a:solidFill>
                <a:effectLst/>
                <a:latin typeface="Arial" charset="0"/>
                <a:ea typeface="ＭＳ Ｐゴシック" pitchFamily="-96" charset="-128"/>
                <a:cs typeface="+mn-cs"/>
              </a:rPr>
              <a:t> de tabel als onderdeel van het stappenplan </a:t>
            </a:r>
            <a:r>
              <a:rPr lang="nl-NL" sz="1200" b="1" i="1"/>
              <a:t>op </a:t>
            </a:r>
            <a:r>
              <a:rPr lang="nl-NL" sz="1200" b="1" i="1">
                <a:hlinkClick r:id="rId3"/>
              </a:rPr>
              <a:t>www.samenpresteren.nu</a:t>
            </a:r>
            <a:r>
              <a:rPr lang="nl-NL" sz="1200" b="1" i="1"/>
              <a:t>, </a:t>
            </a:r>
            <a:r>
              <a:rPr lang="nl-NL" sz="1200" b="1" i="1">
                <a:hlinkClick r:id="rId4"/>
              </a:rPr>
              <a:t>www.werkenindesport.nl</a:t>
            </a:r>
            <a:r>
              <a:rPr lang="nl-NL" sz="1200" b="1" i="1"/>
              <a:t> of</a:t>
            </a:r>
            <a:r>
              <a:rPr lang="nl-NL" sz="1200" b="1" i="1" baseline="0"/>
              <a:t> </a:t>
            </a:r>
            <a:r>
              <a:rPr lang="nl-NL" sz="1200" b="1" i="1">
                <a:hlinkClick r:id="rId5"/>
              </a:rPr>
              <a:t>www.sportwerkgever.nl</a:t>
            </a:r>
            <a:r>
              <a:rPr lang="nl-NL" sz="1200" b="1" i="1"/>
              <a:t>)</a:t>
            </a:r>
          </a:p>
          <a:p>
            <a:endParaRPr lang="nl-NL"/>
          </a:p>
        </p:txBody>
      </p:sp>
    </p:spTree>
    <p:extLst>
      <p:ext uri="{BB962C8B-B14F-4D97-AF65-F5344CB8AC3E}">
        <p14:creationId xmlns:p14="http://schemas.microsoft.com/office/powerpoint/2010/main" val="390166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24528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Adf bij elkaar zitten, kunnen varieren in dienstlengstes, in</a:t>
            </a:r>
            <a:r>
              <a:rPr lang="nl-NL" baseline="0"/>
              <a:t> aantal dagen ingezet worden.</a:t>
            </a:r>
          </a:p>
          <a:p>
            <a:endParaRPr lang="nl-NL" baseline="0"/>
          </a:p>
        </p:txBody>
      </p:sp>
    </p:spTree>
    <p:extLst>
      <p:ext uri="{BB962C8B-B14F-4D97-AF65-F5344CB8AC3E}">
        <p14:creationId xmlns:p14="http://schemas.microsoft.com/office/powerpoint/2010/main" val="368990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187BF378-BC2F-4843-B206-15F3758BEDAD}"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C2D9CF50-C0C4-497E-BC9C-FDFB7156220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7C09568A-F17B-480E-9CA1-2FB03109E367}"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BCB798DE-BAA4-43EC-BB11-6AE056A55754}" type="slidenum">
              <a:rPr lang="en-US" smtClean="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9DB1AE09-9CA3-4172-B5F9-504071266804}" type="slidenum">
              <a:rPr lang="en-US" smtClean="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AF1D94-3F0D-470F-8714-86980FED2747}" type="slidenum">
              <a:rPr lang="nl-NL" smtClean="0"/>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B98FBF0-74B8-4855-9CD7-C0F32AB96251}"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BB6389-1192-4562-94CA-B31317892C8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211E5EAB-6B53-4898-A363-D598493C93B5}"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FDDF5953-5E27-4897-9322-AE6F96976B11}"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9A80B754-5099-46F0-BE48-53FD652FEDC6}"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4617723E-1D7E-4096-B024-B5B03BACC808}"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A38BC6F-745C-491B-A13F-876779DD078A}"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C3A3F75-026D-4813-B3EC-F4FA415D04B5}"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descr="Syntro logo"/>
          <p:cNvPicPr>
            <a:picLocks noChangeAspect="1" noChangeArrowheads="1"/>
          </p:cNvPicPr>
          <p:nvPr/>
        </p:nvPicPr>
        <p:blipFill>
          <a:blip r:embed="rId14" cstate="print"/>
          <a:srcRect/>
          <a:stretch>
            <a:fillRect/>
          </a:stretch>
        </p:blipFill>
        <p:spPr bwMode="auto">
          <a:xfrm>
            <a:off x="0" y="0"/>
            <a:ext cx="3020243" cy="1214422"/>
          </a:xfrm>
          <a:prstGeom prst="rect">
            <a:avLst/>
          </a:prstGeom>
          <a:noFill/>
        </p:spPr>
      </p:pic>
      <p:pic>
        <p:nvPicPr>
          <p:cNvPr id="7" name="Picture 7" descr="Syntro lijnen"/>
          <p:cNvPicPr>
            <a:picLocks noChangeAspect="1" noChangeArrowheads="1"/>
          </p:cNvPicPr>
          <p:nvPr/>
        </p:nvPicPr>
        <p:blipFill>
          <a:blip r:embed="rId15" cstate="print"/>
          <a:srcRect/>
          <a:stretch>
            <a:fillRect/>
          </a:stretch>
        </p:blipFill>
        <p:spPr bwMode="auto">
          <a:xfrm>
            <a:off x="6388100" y="5072063"/>
            <a:ext cx="2755900" cy="1785937"/>
          </a:xfrm>
          <a:prstGeom prst="rect">
            <a:avLst/>
          </a:prstGeom>
          <a:noFill/>
        </p:spPr>
      </p:pic>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98DE-BAA4-43EC-BB11-6AE056A55754}"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F1D94-3F0D-470F-8714-86980FED274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B6389-1192-4562-94CA-B31317892C8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sportwerkgever.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erkenindesport.nl/" TargetMode="External"/><Relationship Id="rId5" Type="http://schemas.openxmlformats.org/officeDocument/2006/relationships/hyperlink" Target="http://www.samenpresteren.nu/"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amenpresteren.n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sportwerkgever.nl/" TargetMode="External"/><Relationship Id="rId4" Type="http://schemas.openxmlformats.org/officeDocument/2006/relationships/hyperlink" Target="http://www.werkenindesport.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yntro lijnen"/>
          <p:cNvPicPr>
            <a:picLocks noChangeAspect="1" noChangeArrowheads="1"/>
          </p:cNvPicPr>
          <p:nvPr/>
        </p:nvPicPr>
        <p:blipFill>
          <a:blip r:embed="rId3" cstate="print"/>
          <a:srcRect/>
          <a:stretch>
            <a:fillRect/>
          </a:stretch>
        </p:blipFill>
        <p:spPr bwMode="auto">
          <a:xfrm>
            <a:off x="6388100" y="5038230"/>
            <a:ext cx="2755900" cy="1785937"/>
          </a:xfrm>
          <a:prstGeom prst="rect">
            <a:avLst/>
          </a:prstGeom>
          <a:noFill/>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331" y="2242142"/>
            <a:ext cx="4473893" cy="428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Syntro logo"/>
          <p:cNvPicPr>
            <a:picLocks noChangeAspect="1" noChangeArrowheads="1"/>
          </p:cNvPicPr>
          <p:nvPr/>
        </p:nvPicPr>
        <p:blipFill>
          <a:blip r:embed="rId5" cstate="print"/>
          <a:srcRect/>
          <a:stretch>
            <a:fillRect/>
          </a:stretch>
        </p:blipFill>
        <p:spPr bwMode="auto">
          <a:xfrm>
            <a:off x="4299" y="0"/>
            <a:ext cx="4094163" cy="1646238"/>
          </a:xfrm>
          <a:prstGeom prst="rect">
            <a:avLst/>
          </a:prstGeom>
          <a:noFill/>
        </p:spPr>
      </p:pic>
      <p:sp>
        <p:nvSpPr>
          <p:cNvPr id="4" name="Titel 3"/>
          <p:cNvSpPr>
            <a:spLocks noGrp="1"/>
          </p:cNvSpPr>
          <p:nvPr>
            <p:ph type="ctrTitle"/>
          </p:nvPr>
        </p:nvSpPr>
        <p:spPr>
          <a:xfrm>
            <a:off x="4299" y="1052736"/>
            <a:ext cx="9788624" cy="1714511"/>
          </a:xfrm>
          <a:noFill/>
        </p:spPr>
        <p:txBody>
          <a:bodyPr>
            <a:normAutofit fontScale="90000"/>
          </a:bodyPr>
          <a:lstStyle/>
          <a:p>
            <a:pPr algn="l"/>
            <a:br>
              <a:rPr lang="nl-NL"/>
            </a:br>
            <a:br>
              <a:rPr lang="nl-NL"/>
            </a:br>
            <a:r>
              <a:rPr lang="nl-NL">
                <a:solidFill>
                  <a:srgbClr val="319ECF"/>
                </a:solidFill>
              </a:rPr>
              <a:t> </a:t>
            </a:r>
            <a:br>
              <a:rPr lang="nl-NL">
                <a:solidFill>
                  <a:srgbClr val="319ECF"/>
                </a:solidFill>
              </a:rPr>
            </a:br>
            <a:r>
              <a:rPr lang="nl-NL">
                <a:solidFill>
                  <a:srgbClr val="319ECF"/>
                </a:solidFill>
              </a:rPr>
              <a:t>    </a:t>
            </a:r>
            <a:br>
              <a:rPr lang="nl-NL">
                <a:solidFill>
                  <a:srgbClr val="319ECF"/>
                </a:solidFill>
              </a:rPr>
            </a:br>
            <a:r>
              <a:rPr lang="nl-NL">
                <a:solidFill>
                  <a:srgbClr val="319ECF"/>
                </a:solidFill>
              </a:rPr>
              <a:t>		    </a:t>
            </a:r>
            <a:r>
              <a:rPr lang="nl-NL" sz="4000" i="1">
                <a:solidFill>
                  <a:srgbClr val="006983"/>
                </a:solidFill>
              </a:rPr>
              <a:t>Jaaruren in de Sport</a:t>
            </a:r>
            <a:br>
              <a:rPr lang="nl-NL" sz="4000" i="1"/>
            </a:br>
            <a:br>
              <a:rPr lang="nl-NL" sz="4000" i="1"/>
            </a:br>
            <a:br>
              <a:rPr lang="nl-NL"/>
            </a:br>
            <a:br>
              <a:rPr lang="nl-NL"/>
            </a:br>
            <a:endParaRPr lang="nl-NL" dirty="0"/>
          </a:p>
        </p:txBody>
      </p:sp>
      <p:sp>
        <p:nvSpPr>
          <p:cNvPr id="3" name="Rectangle 2"/>
          <p:cNvSpPr>
            <a:spLocks/>
          </p:cNvSpPr>
          <p:nvPr/>
        </p:nvSpPr>
        <p:spPr bwMode="auto">
          <a:xfrm>
            <a:off x="0" y="0"/>
            <a:ext cx="8018462" cy="287338"/>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Freeform 4"/>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Rechthoek 6"/>
          <p:cNvSpPr/>
          <p:nvPr/>
        </p:nvSpPr>
        <p:spPr>
          <a:xfrm>
            <a:off x="3999567" y="3198168"/>
            <a:ext cx="184731" cy="461665"/>
          </a:xfrm>
          <a:prstGeom prst="rect">
            <a:avLst/>
          </a:prstGeom>
        </p:spPr>
        <p:txBody>
          <a:bodyPr wrap="none">
            <a:spAutoFit/>
          </a:bodyPr>
          <a:lstStyle/>
          <a:p>
            <a:endParaRPr lang="nl-NL"/>
          </a:p>
        </p:txBody>
      </p:sp>
      <p:pic>
        <p:nvPicPr>
          <p:cNvPr id="2051" name="Picture 3" descr="C:\Users\Jim\Pictures\Logo eusamenprester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26504"/>
            <a:ext cx="6228184" cy="340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el 1"/>
          <p:cNvSpPr>
            <a:spLocks noGrp="1"/>
          </p:cNvSpPr>
          <p:nvPr>
            <p:ph type="title"/>
          </p:nvPr>
        </p:nvSpPr>
        <p:spPr>
          <a:xfrm>
            <a:off x="1717342" y="-99392"/>
            <a:ext cx="9309720" cy="1143000"/>
          </a:xfrm>
        </p:spPr>
        <p:txBody>
          <a:bodyPr>
            <a:normAutofit fontScale="90000"/>
          </a:bodyPr>
          <a:lstStyle/>
          <a:p>
            <a:r>
              <a:rPr lang="nl-NL" dirty="0">
                <a:solidFill>
                  <a:srgbClr val="319ECF"/>
                </a:solidFill>
              </a:rPr>
              <a:t>				</a:t>
            </a:r>
            <a:br>
              <a:rPr lang="nl-NL" dirty="0">
                <a:solidFill>
                  <a:srgbClr val="319ECF"/>
                </a:solidFill>
              </a:rPr>
            </a:br>
            <a:r>
              <a:rPr lang="nl-NL" dirty="0">
                <a:solidFill>
                  <a:srgbClr val="319ECF"/>
                </a:solidFill>
              </a:rPr>
              <a:t>                                              			   </a:t>
            </a:r>
            <a:br>
              <a:rPr lang="nl-NL" dirty="0">
                <a:solidFill>
                  <a:srgbClr val="319ECF"/>
                </a:solidFill>
              </a:rPr>
            </a:br>
            <a:r>
              <a:rPr lang="nl-NL" dirty="0">
                <a:solidFill>
                  <a:srgbClr val="319ECF"/>
                </a:solidFill>
              </a:rPr>
              <a:t>		</a:t>
            </a:r>
            <a:r>
              <a:rPr lang="nl-NL" sz="3100" dirty="0">
                <a:solidFill>
                  <a:srgbClr val="006983"/>
                </a:solidFill>
              </a:rPr>
              <a:t>Roostervoorbeeld: </a:t>
            </a:r>
            <a:br>
              <a:rPr lang="nl-NL" sz="3100" dirty="0">
                <a:solidFill>
                  <a:srgbClr val="006983"/>
                </a:solidFill>
              </a:rPr>
            </a:br>
            <a:r>
              <a:rPr lang="nl-NL" sz="3100" dirty="0">
                <a:solidFill>
                  <a:srgbClr val="006983"/>
                </a:solidFill>
              </a:rPr>
              <a:t>    rekening houden met onvoorspelbaarheid </a:t>
            </a:r>
            <a:r>
              <a:rPr lang="nl-NL" sz="3100" dirty="0">
                <a:solidFill>
                  <a:srgbClr val="319ECF"/>
                </a:solidFill>
              </a:rPr>
              <a:t>				</a:t>
            </a:r>
            <a:br>
              <a:rPr lang="nl-NL" sz="4000" dirty="0">
                <a:solidFill>
                  <a:srgbClr val="319ECF"/>
                </a:solidFill>
              </a:rPr>
            </a:br>
            <a:r>
              <a:rPr lang="nl-NL" sz="4000" dirty="0">
                <a:solidFill>
                  <a:srgbClr val="319ECF"/>
                </a:solidFill>
              </a:rPr>
              <a:t>					</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899904730"/>
              </p:ext>
            </p:extLst>
          </p:nvPr>
        </p:nvGraphicFramePr>
        <p:xfrm>
          <a:off x="251520" y="3792416"/>
          <a:ext cx="8579302" cy="1940840"/>
        </p:xfrm>
        <a:graphic>
          <a:graphicData uri="http://schemas.openxmlformats.org/drawingml/2006/table">
            <a:tbl>
              <a:tblPr/>
              <a:tblGrid>
                <a:gridCol w="450431">
                  <a:extLst>
                    <a:ext uri="{9D8B030D-6E8A-4147-A177-3AD203B41FA5}">
                      <a16:colId xmlns:a16="http://schemas.microsoft.com/office/drawing/2014/main" val="20000"/>
                    </a:ext>
                  </a:extLst>
                </a:gridCol>
                <a:gridCol w="450431">
                  <a:extLst>
                    <a:ext uri="{9D8B030D-6E8A-4147-A177-3AD203B41FA5}">
                      <a16:colId xmlns:a16="http://schemas.microsoft.com/office/drawing/2014/main" val="20001"/>
                    </a:ext>
                  </a:extLst>
                </a:gridCol>
                <a:gridCol w="450431">
                  <a:extLst>
                    <a:ext uri="{9D8B030D-6E8A-4147-A177-3AD203B41FA5}">
                      <a16:colId xmlns:a16="http://schemas.microsoft.com/office/drawing/2014/main" val="20002"/>
                    </a:ext>
                  </a:extLst>
                </a:gridCol>
                <a:gridCol w="450431">
                  <a:extLst>
                    <a:ext uri="{9D8B030D-6E8A-4147-A177-3AD203B41FA5}">
                      <a16:colId xmlns:a16="http://schemas.microsoft.com/office/drawing/2014/main" val="20003"/>
                    </a:ext>
                  </a:extLst>
                </a:gridCol>
                <a:gridCol w="450431">
                  <a:extLst>
                    <a:ext uri="{9D8B030D-6E8A-4147-A177-3AD203B41FA5}">
                      <a16:colId xmlns:a16="http://schemas.microsoft.com/office/drawing/2014/main" val="20004"/>
                    </a:ext>
                  </a:extLst>
                </a:gridCol>
                <a:gridCol w="450431">
                  <a:extLst>
                    <a:ext uri="{9D8B030D-6E8A-4147-A177-3AD203B41FA5}">
                      <a16:colId xmlns:a16="http://schemas.microsoft.com/office/drawing/2014/main" val="20005"/>
                    </a:ext>
                  </a:extLst>
                </a:gridCol>
                <a:gridCol w="450431">
                  <a:extLst>
                    <a:ext uri="{9D8B030D-6E8A-4147-A177-3AD203B41FA5}">
                      <a16:colId xmlns:a16="http://schemas.microsoft.com/office/drawing/2014/main" val="20006"/>
                    </a:ext>
                  </a:extLst>
                </a:gridCol>
                <a:gridCol w="450431">
                  <a:extLst>
                    <a:ext uri="{9D8B030D-6E8A-4147-A177-3AD203B41FA5}">
                      <a16:colId xmlns:a16="http://schemas.microsoft.com/office/drawing/2014/main" val="20007"/>
                    </a:ext>
                  </a:extLst>
                </a:gridCol>
                <a:gridCol w="450431">
                  <a:extLst>
                    <a:ext uri="{9D8B030D-6E8A-4147-A177-3AD203B41FA5}">
                      <a16:colId xmlns:a16="http://schemas.microsoft.com/office/drawing/2014/main" val="20008"/>
                    </a:ext>
                  </a:extLst>
                </a:gridCol>
                <a:gridCol w="471544">
                  <a:extLst>
                    <a:ext uri="{9D8B030D-6E8A-4147-A177-3AD203B41FA5}">
                      <a16:colId xmlns:a16="http://schemas.microsoft.com/office/drawing/2014/main" val="20009"/>
                    </a:ext>
                  </a:extLst>
                </a:gridCol>
                <a:gridCol w="450431">
                  <a:extLst>
                    <a:ext uri="{9D8B030D-6E8A-4147-A177-3AD203B41FA5}">
                      <a16:colId xmlns:a16="http://schemas.microsoft.com/office/drawing/2014/main" val="20010"/>
                    </a:ext>
                  </a:extLst>
                </a:gridCol>
                <a:gridCol w="450431">
                  <a:extLst>
                    <a:ext uri="{9D8B030D-6E8A-4147-A177-3AD203B41FA5}">
                      <a16:colId xmlns:a16="http://schemas.microsoft.com/office/drawing/2014/main" val="20011"/>
                    </a:ext>
                  </a:extLst>
                </a:gridCol>
                <a:gridCol w="450431">
                  <a:extLst>
                    <a:ext uri="{9D8B030D-6E8A-4147-A177-3AD203B41FA5}">
                      <a16:colId xmlns:a16="http://schemas.microsoft.com/office/drawing/2014/main" val="20012"/>
                    </a:ext>
                  </a:extLst>
                </a:gridCol>
                <a:gridCol w="450431">
                  <a:extLst>
                    <a:ext uri="{9D8B030D-6E8A-4147-A177-3AD203B41FA5}">
                      <a16:colId xmlns:a16="http://schemas.microsoft.com/office/drawing/2014/main" val="20013"/>
                    </a:ext>
                  </a:extLst>
                </a:gridCol>
                <a:gridCol w="450431">
                  <a:extLst>
                    <a:ext uri="{9D8B030D-6E8A-4147-A177-3AD203B41FA5}">
                      <a16:colId xmlns:a16="http://schemas.microsoft.com/office/drawing/2014/main" val="20014"/>
                    </a:ext>
                  </a:extLst>
                </a:gridCol>
                <a:gridCol w="450431">
                  <a:extLst>
                    <a:ext uri="{9D8B030D-6E8A-4147-A177-3AD203B41FA5}">
                      <a16:colId xmlns:a16="http://schemas.microsoft.com/office/drawing/2014/main" val="20015"/>
                    </a:ext>
                  </a:extLst>
                </a:gridCol>
                <a:gridCol w="450431">
                  <a:extLst>
                    <a:ext uri="{9D8B030D-6E8A-4147-A177-3AD203B41FA5}">
                      <a16:colId xmlns:a16="http://schemas.microsoft.com/office/drawing/2014/main" val="20016"/>
                    </a:ext>
                  </a:extLst>
                </a:gridCol>
                <a:gridCol w="450431">
                  <a:extLst>
                    <a:ext uri="{9D8B030D-6E8A-4147-A177-3AD203B41FA5}">
                      <a16:colId xmlns:a16="http://schemas.microsoft.com/office/drawing/2014/main" val="20017"/>
                    </a:ext>
                  </a:extLst>
                </a:gridCol>
                <a:gridCol w="450431">
                  <a:extLst>
                    <a:ext uri="{9D8B030D-6E8A-4147-A177-3AD203B41FA5}">
                      <a16:colId xmlns:a16="http://schemas.microsoft.com/office/drawing/2014/main" val="20018"/>
                    </a:ext>
                  </a:extLst>
                </a:gridCol>
              </a:tblGrid>
              <a:tr h="388168">
                <a:tc>
                  <a:txBody>
                    <a:bodyPr/>
                    <a:lstStyle/>
                    <a:p>
                      <a:pPr algn="l" fontAlgn="b"/>
                      <a:endParaRPr lang="nl-NL" sz="800" b="0" i="0" u="none" strike="noStrike" dirty="0">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extLst>
                  <a:ext uri="{0D108BD9-81ED-4DB2-BD59-A6C34878D82A}">
                    <a16:rowId xmlns:a16="http://schemas.microsoft.com/office/drawing/2014/main" val="10000"/>
                  </a:ext>
                </a:extLst>
              </a:tr>
              <a:tr h="388168">
                <a:tc>
                  <a:txBody>
                    <a:bodyPr/>
                    <a:lstStyle/>
                    <a:p>
                      <a:pPr algn="l" fontAlgn="b"/>
                      <a:endParaRPr lang="nl-NL" sz="800" b="0" i="0" u="none" strike="noStrike">
                        <a:solidFill>
                          <a:srgbClr val="000000"/>
                        </a:solidFill>
                        <a:effectLst/>
                        <a:latin typeface="Calibri"/>
                      </a:endParaRPr>
                    </a:p>
                  </a:txBody>
                  <a:tcPr marL="6753" marR="6753" marT="675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ma</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di</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wo</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do</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vr</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za</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zo</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1800" b="0" i="0" u="none" strike="noStrike">
                        <a:solidFill>
                          <a:srgbClr val="000000"/>
                        </a:solidFill>
                        <a:effectLst/>
                        <a:latin typeface="Calibri"/>
                      </a:endParaRPr>
                    </a:p>
                  </a:txBody>
                  <a:tcPr marL="6753" marR="6753" marT="675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ma</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di</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wo</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do</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vr</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za</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800" b="0" i="0" u="none" strike="noStrike">
                          <a:solidFill>
                            <a:srgbClr val="000000"/>
                          </a:solidFill>
                          <a:effectLst/>
                          <a:latin typeface="Calibri"/>
                        </a:rPr>
                        <a:t>zo</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a:endParaRPr>
                    </a:p>
                  </a:txBody>
                  <a:tcPr marL="6753" marR="6753" marT="675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168">
                <a:tc>
                  <a:txBody>
                    <a:bodyPr/>
                    <a:lstStyle/>
                    <a:p>
                      <a:pPr algn="l" fontAlgn="b"/>
                      <a:r>
                        <a:rPr lang="nl-NL" sz="1800" b="0" i="0" u="none" strike="noStrike">
                          <a:solidFill>
                            <a:srgbClr val="000000"/>
                          </a:solidFill>
                          <a:effectLst/>
                          <a:latin typeface="Calibri"/>
                        </a:rPr>
                        <a:t>Piet</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33</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endParaRPr lang="nl-NL" sz="1800" b="0" i="0" u="none" strike="noStrike">
                        <a:solidFill>
                          <a:srgbClr val="000000"/>
                        </a:solidFill>
                        <a:effectLst/>
                        <a:latin typeface="Calibri"/>
                      </a:endParaRP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800" b="0" i="0" u="none" strike="noStrike">
                          <a:solidFill>
                            <a:srgbClr val="000000"/>
                          </a:solidFill>
                          <a:effectLst/>
                          <a:latin typeface="Calibri"/>
                        </a:rPr>
                        <a:t>Piet</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45</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388168">
                <a:tc>
                  <a:txBody>
                    <a:bodyPr/>
                    <a:lstStyle/>
                    <a:p>
                      <a:pPr algn="l" fontAlgn="b"/>
                      <a:r>
                        <a:rPr lang="nl-NL" sz="1800" b="0" i="0" u="none" strike="noStrike">
                          <a:solidFill>
                            <a:srgbClr val="000000"/>
                          </a:solidFill>
                          <a:effectLst/>
                          <a:latin typeface="Calibri"/>
                        </a:rPr>
                        <a:t>Hein</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33</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endParaRPr lang="nl-NL" sz="1800" b="0" i="0" u="none" strike="noStrike">
                        <a:solidFill>
                          <a:srgbClr val="000000"/>
                        </a:solidFill>
                        <a:effectLst/>
                        <a:latin typeface="Calibri"/>
                      </a:endParaRP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800" b="0" i="0" u="none" strike="noStrike">
                          <a:solidFill>
                            <a:srgbClr val="000000"/>
                          </a:solidFill>
                          <a:effectLst/>
                          <a:latin typeface="Calibri"/>
                        </a:rPr>
                        <a:t>Hein</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45</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88168">
                <a:tc>
                  <a:txBody>
                    <a:bodyPr/>
                    <a:lstStyle/>
                    <a:p>
                      <a:pPr algn="l" fontAlgn="b"/>
                      <a:r>
                        <a:rPr lang="nl-NL" sz="1800" b="0" i="0" u="none" strike="noStrike">
                          <a:solidFill>
                            <a:srgbClr val="000000"/>
                          </a:solidFill>
                          <a:effectLst/>
                          <a:latin typeface="Calibri"/>
                        </a:rPr>
                        <a:t>Eva</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33</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endParaRPr lang="nl-NL" sz="1800" b="0" i="0" u="none" strike="noStrike">
                        <a:solidFill>
                          <a:srgbClr val="000000"/>
                        </a:solidFill>
                        <a:effectLst/>
                        <a:latin typeface="Calibri"/>
                      </a:endParaRP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800" b="0" i="0" u="none" strike="noStrike">
                          <a:solidFill>
                            <a:srgbClr val="000000"/>
                          </a:solidFill>
                          <a:effectLst/>
                          <a:latin typeface="Calibri"/>
                        </a:rPr>
                        <a:t>Eva</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a:solidFill>
                            <a:srgbClr val="000000"/>
                          </a:solidFill>
                          <a:effectLst/>
                          <a:latin typeface="Calibri"/>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45</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bl>
          </a:graphicData>
        </a:graphic>
      </p:graphicFrame>
      <p:sp>
        <p:nvSpPr>
          <p:cNvPr id="4" name="Tijdelijke aanduiding voor dianummer 3"/>
          <p:cNvSpPr>
            <a:spLocks noGrp="1"/>
          </p:cNvSpPr>
          <p:nvPr>
            <p:ph type="sldNum" sz="quarter" idx="12"/>
          </p:nvPr>
        </p:nvSpPr>
        <p:spPr/>
        <p:txBody>
          <a:bodyPr/>
          <a:lstStyle/>
          <a:p>
            <a:fld id="{9DB1AE09-9CA3-4172-B5F9-504071266804}" type="slidenum">
              <a:rPr lang="en-US" smtClean="0"/>
              <a:pPr/>
              <a:t>10</a:t>
            </a:fld>
            <a:endParaRPr lang="en-US" dirty="0"/>
          </a:p>
        </p:txBody>
      </p:sp>
      <p:sp>
        <p:nvSpPr>
          <p:cNvPr id="6" name="Tekstvak 5"/>
          <p:cNvSpPr txBox="1"/>
          <p:nvPr/>
        </p:nvSpPr>
        <p:spPr>
          <a:xfrm>
            <a:off x="667599" y="3172906"/>
            <a:ext cx="3472353" cy="400110"/>
          </a:xfrm>
          <a:prstGeom prst="rect">
            <a:avLst/>
          </a:prstGeom>
          <a:noFill/>
        </p:spPr>
        <p:txBody>
          <a:bodyPr wrap="square" rtlCol="0">
            <a:spAutoFit/>
          </a:bodyPr>
          <a:lstStyle/>
          <a:p>
            <a:r>
              <a:rPr lang="nl-NL" sz="2000" dirty="0"/>
              <a:t>Structurele inzet minder uren</a:t>
            </a:r>
          </a:p>
        </p:txBody>
      </p:sp>
      <p:sp>
        <p:nvSpPr>
          <p:cNvPr id="9" name="AutoShape 7"/>
          <p:cNvSpPr>
            <a:spLocks noChangeArrowheads="1"/>
          </p:cNvSpPr>
          <p:nvPr/>
        </p:nvSpPr>
        <p:spPr bwMode="auto">
          <a:xfrm rot="16200000">
            <a:off x="4319029" y="4544179"/>
            <a:ext cx="864741" cy="3241604"/>
          </a:xfrm>
          <a:prstGeom prst="curvedRightArrow">
            <a:avLst>
              <a:gd name="adj1" fmla="val 73615"/>
              <a:gd name="adj2" fmla="val 140122"/>
              <a:gd name="adj3" fmla="val 31960"/>
            </a:avLst>
          </a:prstGeom>
          <a:solidFill>
            <a:srgbClr val="FF0000">
              <a:alpha val="84000"/>
            </a:srgbClr>
          </a:solidFill>
          <a:ln w="12700">
            <a:noFill/>
            <a:miter lim="800000"/>
            <a:headEnd/>
            <a:tailEnd/>
          </a:ln>
          <a:effectLst/>
        </p:spPr>
        <p:txBody>
          <a:bodyPr wrap="none" anchor="ctr"/>
          <a:lstStyle/>
          <a:p>
            <a:endParaRPr lang="nl-NL"/>
          </a:p>
        </p:txBody>
      </p:sp>
      <p:sp>
        <p:nvSpPr>
          <p:cNvPr id="11" name="Tekstvak 10"/>
          <p:cNvSpPr txBox="1"/>
          <p:nvPr/>
        </p:nvSpPr>
        <p:spPr>
          <a:xfrm>
            <a:off x="4716016" y="1444714"/>
            <a:ext cx="4176464" cy="400110"/>
          </a:xfrm>
          <a:prstGeom prst="rect">
            <a:avLst/>
          </a:prstGeom>
          <a:noFill/>
        </p:spPr>
        <p:txBody>
          <a:bodyPr wrap="square" rtlCol="0">
            <a:spAutoFit/>
          </a:bodyPr>
          <a:lstStyle/>
          <a:p>
            <a:r>
              <a:rPr lang="nl-NL" sz="2000"/>
              <a:t>Op plussen bij onvoorspelbare piek</a:t>
            </a:r>
          </a:p>
        </p:txBody>
      </p:sp>
      <p:sp>
        <p:nvSpPr>
          <p:cNvPr id="14"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15" name="Picture 3" descr="C:\Users\Jim\Pictures\Logo eusamenprest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755576" y="-99392"/>
            <a:ext cx="8229600" cy="1143000"/>
          </a:xfrm>
        </p:spPr>
        <p:txBody>
          <a:bodyPr>
            <a:normAutofit/>
          </a:bodyPr>
          <a:lstStyle/>
          <a:p>
            <a:r>
              <a:rPr lang="nl-NL">
                <a:solidFill>
                  <a:srgbClr val="319ECF"/>
                </a:solidFill>
              </a:rPr>
              <a:t>			</a:t>
            </a:r>
            <a:r>
              <a:rPr lang="nl-NL">
                <a:solidFill>
                  <a:srgbClr val="006983"/>
                </a:solidFill>
              </a:rPr>
              <a:t> </a:t>
            </a:r>
            <a:r>
              <a:rPr lang="nl-NL" sz="3200">
                <a:solidFill>
                  <a:srgbClr val="006983"/>
                </a:solidFill>
              </a:rPr>
              <a:t>Roostervoorbeeld: deadline</a:t>
            </a:r>
            <a:endParaRPr lang="nl-NL" sz="3100">
              <a:solidFill>
                <a:srgbClr val="006983"/>
              </a:solidFill>
            </a:endParaRPr>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11</a:t>
            </a:fld>
            <a:endParaRPr lang="en-US" dirty="0"/>
          </a:p>
        </p:txBody>
      </p:sp>
      <p:graphicFrame>
        <p:nvGraphicFramePr>
          <p:cNvPr id="5" name="Tabel 4"/>
          <p:cNvGraphicFramePr>
            <a:graphicFrameLocks noGrp="1"/>
          </p:cNvGraphicFramePr>
          <p:nvPr>
            <p:extLst>
              <p:ext uri="{D42A27DB-BD31-4B8C-83A1-F6EECF244321}">
                <p14:modId xmlns:p14="http://schemas.microsoft.com/office/powerpoint/2010/main" val="3782959517"/>
              </p:ext>
            </p:extLst>
          </p:nvPr>
        </p:nvGraphicFramePr>
        <p:xfrm>
          <a:off x="107505" y="3963378"/>
          <a:ext cx="8856983" cy="1481846"/>
        </p:xfrm>
        <a:graphic>
          <a:graphicData uri="http://schemas.openxmlformats.org/drawingml/2006/table">
            <a:tbl>
              <a:tblPr/>
              <a:tblGrid>
                <a:gridCol w="64807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331308">
                  <a:extLst>
                    <a:ext uri="{9D8B030D-6E8A-4147-A177-3AD203B41FA5}">
                      <a16:colId xmlns:a16="http://schemas.microsoft.com/office/drawing/2014/main" val="20002"/>
                    </a:ext>
                  </a:extLst>
                </a:gridCol>
                <a:gridCol w="398468">
                  <a:extLst>
                    <a:ext uri="{9D8B030D-6E8A-4147-A177-3AD203B41FA5}">
                      <a16:colId xmlns:a16="http://schemas.microsoft.com/office/drawing/2014/main" val="20003"/>
                    </a:ext>
                  </a:extLst>
                </a:gridCol>
                <a:gridCol w="398468">
                  <a:extLst>
                    <a:ext uri="{9D8B030D-6E8A-4147-A177-3AD203B41FA5}">
                      <a16:colId xmlns:a16="http://schemas.microsoft.com/office/drawing/2014/main" val="20004"/>
                    </a:ext>
                  </a:extLst>
                </a:gridCol>
                <a:gridCol w="398468">
                  <a:extLst>
                    <a:ext uri="{9D8B030D-6E8A-4147-A177-3AD203B41FA5}">
                      <a16:colId xmlns:a16="http://schemas.microsoft.com/office/drawing/2014/main" val="20005"/>
                    </a:ext>
                  </a:extLst>
                </a:gridCol>
                <a:gridCol w="398468">
                  <a:extLst>
                    <a:ext uri="{9D8B030D-6E8A-4147-A177-3AD203B41FA5}">
                      <a16:colId xmlns:a16="http://schemas.microsoft.com/office/drawing/2014/main" val="20006"/>
                    </a:ext>
                  </a:extLst>
                </a:gridCol>
                <a:gridCol w="398468">
                  <a:extLst>
                    <a:ext uri="{9D8B030D-6E8A-4147-A177-3AD203B41FA5}">
                      <a16:colId xmlns:a16="http://schemas.microsoft.com/office/drawing/2014/main" val="20007"/>
                    </a:ext>
                  </a:extLst>
                </a:gridCol>
                <a:gridCol w="398468">
                  <a:extLst>
                    <a:ext uri="{9D8B030D-6E8A-4147-A177-3AD203B41FA5}">
                      <a16:colId xmlns:a16="http://schemas.microsoft.com/office/drawing/2014/main" val="20008"/>
                    </a:ext>
                  </a:extLst>
                </a:gridCol>
                <a:gridCol w="417147">
                  <a:extLst>
                    <a:ext uri="{9D8B030D-6E8A-4147-A177-3AD203B41FA5}">
                      <a16:colId xmlns:a16="http://schemas.microsoft.com/office/drawing/2014/main" val="20009"/>
                    </a:ext>
                  </a:extLst>
                </a:gridCol>
                <a:gridCol w="398468">
                  <a:extLst>
                    <a:ext uri="{9D8B030D-6E8A-4147-A177-3AD203B41FA5}">
                      <a16:colId xmlns:a16="http://schemas.microsoft.com/office/drawing/2014/main" val="20010"/>
                    </a:ext>
                  </a:extLst>
                </a:gridCol>
                <a:gridCol w="398468">
                  <a:extLst>
                    <a:ext uri="{9D8B030D-6E8A-4147-A177-3AD203B41FA5}">
                      <a16:colId xmlns:a16="http://schemas.microsoft.com/office/drawing/2014/main" val="20011"/>
                    </a:ext>
                  </a:extLst>
                </a:gridCol>
                <a:gridCol w="398468">
                  <a:extLst>
                    <a:ext uri="{9D8B030D-6E8A-4147-A177-3AD203B41FA5}">
                      <a16:colId xmlns:a16="http://schemas.microsoft.com/office/drawing/2014/main" val="20012"/>
                    </a:ext>
                  </a:extLst>
                </a:gridCol>
                <a:gridCol w="398468">
                  <a:extLst>
                    <a:ext uri="{9D8B030D-6E8A-4147-A177-3AD203B41FA5}">
                      <a16:colId xmlns:a16="http://schemas.microsoft.com/office/drawing/2014/main" val="20013"/>
                    </a:ext>
                  </a:extLst>
                </a:gridCol>
                <a:gridCol w="398468">
                  <a:extLst>
                    <a:ext uri="{9D8B030D-6E8A-4147-A177-3AD203B41FA5}">
                      <a16:colId xmlns:a16="http://schemas.microsoft.com/office/drawing/2014/main" val="20014"/>
                    </a:ext>
                  </a:extLst>
                </a:gridCol>
                <a:gridCol w="398468">
                  <a:extLst>
                    <a:ext uri="{9D8B030D-6E8A-4147-A177-3AD203B41FA5}">
                      <a16:colId xmlns:a16="http://schemas.microsoft.com/office/drawing/2014/main" val="20015"/>
                    </a:ext>
                  </a:extLst>
                </a:gridCol>
                <a:gridCol w="398468">
                  <a:extLst>
                    <a:ext uri="{9D8B030D-6E8A-4147-A177-3AD203B41FA5}">
                      <a16:colId xmlns:a16="http://schemas.microsoft.com/office/drawing/2014/main" val="20016"/>
                    </a:ext>
                  </a:extLst>
                </a:gridCol>
                <a:gridCol w="398468">
                  <a:extLst>
                    <a:ext uri="{9D8B030D-6E8A-4147-A177-3AD203B41FA5}">
                      <a16:colId xmlns:a16="http://schemas.microsoft.com/office/drawing/2014/main" val="20017"/>
                    </a:ext>
                  </a:extLst>
                </a:gridCol>
                <a:gridCol w="398468">
                  <a:extLst>
                    <a:ext uri="{9D8B030D-6E8A-4147-A177-3AD203B41FA5}">
                      <a16:colId xmlns:a16="http://schemas.microsoft.com/office/drawing/2014/main" val="20018"/>
                    </a:ext>
                  </a:extLst>
                </a:gridCol>
                <a:gridCol w="398468">
                  <a:extLst>
                    <a:ext uri="{9D8B030D-6E8A-4147-A177-3AD203B41FA5}">
                      <a16:colId xmlns:a16="http://schemas.microsoft.com/office/drawing/2014/main" val="20019"/>
                    </a:ext>
                  </a:extLst>
                </a:gridCol>
                <a:gridCol w="398468">
                  <a:extLst>
                    <a:ext uri="{9D8B030D-6E8A-4147-A177-3AD203B41FA5}">
                      <a16:colId xmlns:a16="http://schemas.microsoft.com/office/drawing/2014/main" val="20020"/>
                    </a:ext>
                  </a:extLst>
                </a:gridCol>
                <a:gridCol w="398468">
                  <a:extLst>
                    <a:ext uri="{9D8B030D-6E8A-4147-A177-3AD203B41FA5}">
                      <a16:colId xmlns:a16="http://schemas.microsoft.com/office/drawing/2014/main" val="20021"/>
                    </a:ext>
                  </a:extLst>
                </a:gridCol>
              </a:tblGrid>
              <a:tr h="268265">
                <a:tc>
                  <a:txBody>
                    <a:bodyPr/>
                    <a:lstStyle/>
                    <a:p>
                      <a:pPr algn="l" fontAlgn="b"/>
                      <a:endParaRPr lang="nl-NL" sz="700" b="0" i="0" u="none" strike="noStrike" dirty="0">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a:noFill/>
                    </a:lnB>
                  </a:tcPr>
                </a:tc>
                <a:extLst>
                  <a:ext uri="{0D108BD9-81ED-4DB2-BD59-A6C34878D82A}">
                    <a16:rowId xmlns:a16="http://schemas.microsoft.com/office/drawing/2014/main" val="10000"/>
                  </a:ext>
                </a:extLst>
              </a:tr>
              <a:tr h="281679">
                <a:tc>
                  <a:txBody>
                    <a:bodyPr/>
                    <a:lstStyle/>
                    <a:p>
                      <a:pPr algn="l" fontAlgn="b"/>
                      <a:endParaRPr lang="nl-NL" sz="700" b="0" i="0" u="none" strike="noStrike">
                        <a:solidFill>
                          <a:srgbClr val="000000"/>
                        </a:solidFill>
                        <a:effectLst/>
                        <a:latin typeface="Calibri"/>
                      </a:endParaRP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dirty="0">
                          <a:solidFill>
                            <a:srgbClr val="000000"/>
                          </a:solidFill>
                          <a:effectLst/>
                          <a:latin typeface="Calibri"/>
                        </a:rPr>
                        <a:t>ma</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dirty="0">
                          <a:solidFill>
                            <a:srgbClr val="000000"/>
                          </a:solidFill>
                          <a:effectLst/>
                          <a:latin typeface="Calibri"/>
                        </a:rPr>
                        <a:t>di</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wo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do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vr</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za</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zo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ma</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di</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wo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do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vr</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za</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zo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ma</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di</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wo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do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vr</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za</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nl-NL" sz="1600" b="0" i="0" u="none" strike="noStrike">
                          <a:solidFill>
                            <a:srgbClr val="000000"/>
                          </a:solidFill>
                          <a:effectLst/>
                          <a:latin typeface="Calibri"/>
                        </a:rPr>
                        <a:t>zo</a:t>
                      </a:r>
                    </a:p>
                  </a:txBody>
                  <a:tcPr marL="5834" marR="5834" marT="583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8265">
                <a:tc>
                  <a:txBody>
                    <a:bodyPr/>
                    <a:lstStyle/>
                    <a:p>
                      <a:pPr algn="l" fontAlgn="b"/>
                      <a:r>
                        <a:rPr lang="nl-NL" sz="2000" b="1" i="0" u="none" strike="noStrike">
                          <a:solidFill>
                            <a:srgbClr val="000000"/>
                          </a:solidFill>
                          <a:effectLst/>
                          <a:latin typeface="Calibri"/>
                        </a:rPr>
                        <a:t>Piet</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265">
                <a:tc>
                  <a:txBody>
                    <a:bodyPr/>
                    <a:lstStyle/>
                    <a:p>
                      <a:pPr algn="l" fontAlgn="b"/>
                      <a:r>
                        <a:rPr lang="nl-NL" sz="2000" b="1" i="0" u="none" strike="noStrike">
                          <a:solidFill>
                            <a:srgbClr val="000000"/>
                          </a:solidFill>
                          <a:effectLst/>
                          <a:latin typeface="Calibri"/>
                        </a:rPr>
                        <a:t>Hein</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1679">
                <a:tc>
                  <a:txBody>
                    <a:bodyPr/>
                    <a:lstStyle/>
                    <a:p>
                      <a:pPr algn="l" fontAlgn="b"/>
                      <a:r>
                        <a:rPr lang="nl-NL" sz="2000" b="1" i="0" u="none" strike="noStrike">
                          <a:solidFill>
                            <a:srgbClr val="000000"/>
                          </a:solidFill>
                          <a:effectLst/>
                          <a:latin typeface="Calibri"/>
                        </a:rPr>
                        <a:t>Eva</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D</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2000" b="0" i="0" u="none" strike="noStrike" dirty="0">
                          <a:solidFill>
                            <a:srgbClr val="000000"/>
                          </a:solidFill>
                          <a:effectLst/>
                          <a:latin typeface="Calibri"/>
                        </a:rPr>
                        <a:t> </a:t>
                      </a:r>
                    </a:p>
                  </a:txBody>
                  <a:tcPr marL="5834" marR="5834" marT="5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2000" b="0" i="0" u="none" strike="noStrike" dirty="0">
                          <a:solidFill>
                            <a:srgbClr val="000000"/>
                          </a:solidFill>
                          <a:effectLst/>
                          <a:latin typeface="Calibri"/>
                        </a:rPr>
                        <a:t> </a:t>
                      </a:r>
                    </a:p>
                  </a:txBody>
                  <a:tcPr marL="5834" marR="5834" marT="5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8" name="Picture 3" descr="C:\Users\Jim\Pictures\Logo eusamenpreste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55800" y="1412776"/>
            <a:ext cx="8366841" cy="2862322"/>
          </a:xfrm>
          <a:prstGeom prst="rect">
            <a:avLst/>
          </a:prstGeom>
          <a:noFill/>
        </p:spPr>
        <p:txBody>
          <a:bodyPr wrap="square" rtlCol="0">
            <a:spAutoFit/>
          </a:bodyPr>
          <a:lstStyle/>
          <a:p>
            <a:pPr marL="285750" indent="-285750">
              <a:buFont typeface="Arial" panose="020B0604020202020204" pitchFamily="34" charset="0"/>
              <a:buChar char="•"/>
            </a:pPr>
            <a:r>
              <a:rPr lang="nl-NL" sz="1800" dirty="0"/>
              <a:t>Hein werkt normaal gesproken op maandag, dinsdag, donderdag en vrijdag. </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Hein moet een deadline halen voor maandag. Door twee werkdagen van week 2 naar voren te trekken kan hij zijn deadline halen. Op deze wijze werkt hij in de eerste week 6 dagen en compenseert hij dat door in de tweede week 2 dagen te werken.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Piet werkt normaal 4 dagen per week maar werkt in week 2 bewust een dag extra (maandag). Op deze wijze kan hij in week 3 op vrijdag deze dag compenseren en kan hij deelnemen aan een sponsorloop.</a:t>
            </a:r>
          </a:p>
        </p:txBody>
      </p:sp>
      <p:sp>
        <p:nvSpPr>
          <p:cNvPr id="2" name="PIJL-OMLAAG 1"/>
          <p:cNvSpPr>
            <a:spLocks/>
          </p:cNvSpPr>
          <p:nvPr/>
        </p:nvSpPr>
        <p:spPr bwMode="auto">
          <a:xfrm rot="10800000">
            <a:off x="3016626" y="4843324"/>
            <a:ext cx="331237" cy="1440808"/>
          </a:xfrm>
          <a:prstGeom prst="downArrow">
            <a:avLst/>
          </a:prstGeom>
          <a:solidFill>
            <a:srgbClr val="F68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nl-NL"/>
          </a:p>
        </p:txBody>
      </p:sp>
      <p:sp>
        <p:nvSpPr>
          <p:cNvPr id="10" name="Tekstvak 9"/>
          <p:cNvSpPr txBox="1"/>
          <p:nvPr/>
        </p:nvSpPr>
        <p:spPr>
          <a:xfrm>
            <a:off x="2323783" y="6309320"/>
            <a:ext cx="3472353" cy="400110"/>
          </a:xfrm>
          <a:prstGeom prst="rect">
            <a:avLst/>
          </a:prstGeom>
          <a:noFill/>
        </p:spPr>
        <p:txBody>
          <a:bodyPr wrap="square" rtlCol="0">
            <a:spAutoFit/>
          </a:bodyPr>
          <a:lstStyle/>
          <a:p>
            <a:r>
              <a:rPr lang="nl-NL" sz="2000"/>
              <a:t>Deadline Hein</a:t>
            </a:r>
          </a:p>
        </p:txBody>
      </p:sp>
    </p:spTree>
    <p:extLst>
      <p:ext uri="{BB962C8B-B14F-4D97-AF65-F5344CB8AC3E}">
        <p14:creationId xmlns:p14="http://schemas.microsoft.com/office/powerpoint/2010/main" val="41549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166936" y="53752"/>
            <a:ext cx="8229600" cy="1143000"/>
          </a:xfrm>
        </p:spPr>
        <p:txBody>
          <a:bodyPr>
            <a:normAutofit fontScale="90000"/>
          </a:bodyPr>
          <a:lstStyle/>
          <a:p>
            <a:r>
              <a:rPr lang="nl-NL">
                <a:solidFill>
                  <a:srgbClr val="319ECF"/>
                </a:solidFill>
              </a:rPr>
              <a:t>				</a:t>
            </a:r>
            <a:r>
              <a:rPr lang="nl-NL">
                <a:solidFill>
                  <a:srgbClr val="006983"/>
                </a:solidFill>
              </a:rPr>
              <a:t>  </a:t>
            </a:r>
            <a:r>
              <a:rPr lang="nl-NL" sz="3600">
                <a:solidFill>
                  <a:srgbClr val="006983"/>
                </a:solidFill>
              </a:rPr>
              <a:t>Roostervoorbeeld: 				individuele voorkeuren</a:t>
            </a:r>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12</a:t>
            </a:fld>
            <a:endParaRPr lang="en-US" dirty="0"/>
          </a:p>
        </p:txBody>
      </p:sp>
      <p:graphicFrame>
        <p:nvGraphicFramePr>
          <p:cNvPr id="5" name="Tabel 4"/>
          <p:cNvGraphicFramePr>
            <a:graphicFrameLocks noGrp="1"/>
          </p:cNvGraphicFramePr>
          <p:nvPr>
            <p:extLst>
              <p:ext uri="{D42A27DB-BD31-4B8C-83A1-F6EECF244321}">
                <p14:modId xmlns:p14="http://schemas.microsoft.com/office/powerpoint/2010/main" val="276753549"/>
              </p:ext>
            </p:extLst>
          </p:nvPr>
        </p:nvGraphicFramePr>
        <p:xfrm>
          <a:off x="359535" y="3861048"/>
          <a:ext cx="8568945" cy="2016224"/>
        </p:xfrm>
        <a:graphic>
          <a:graphicData uri="http://schemas.openxmlformats.org/drawingml/2006/table">
            <a:tbl>
              <a:tblPr/>
              <a:tblGrid>
                <a:gridCol w="864095">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360040">
                  <a:extLst>
                    <a:ext uri="{9D8B030D-6E8A-4147-A177-3AD203B41FA5}">
                      <a16:colId xmlns:a16="http://schemas.microsoft.com/office/drawing/2014/main" val="20005"/>
                    </a:ext>
                  </a:extLst>
                </a:gridCol>
                <a:gridCol w="360040">
                  <a:extLst>
                    <a:ext uri="{9D8B030D-6E8A-4147-A177-3AD203B41FA5}">
                      <a16:colId xmlns:a16="http://schemas.microsoft.com/office/drawing/2014/main" val="20006"/>
                    </a:ext>
                  </a:extLst>
                </a:gridCol>
                <a:gridCol w="360040">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720080">
                  <a:extLst>
                    <a:ext uri="{9D8B030D-6E8A-4147-A177-3AD203B41FA5}">
                      <a16:colId xmlns:a16="http://schemas.microsoft.com/office/drawing/2014/main" val="20009"/>
                    </a:ext>
                  </a:extLst>
                </a:gridCol>
                <a:gridCol w="1008130">
                  <a:extLst>
                    <a:ext uri="{9D8B030D-6E8A-4147-A177-3AD203B41FA5}">
                      <a16:colId xmlns:a16="http://schemas.microsoft.com/office/drawing/2014/main" val="20010"/>
                    </a:ext>
                  </a:extLst>
                </a:gridCol>
                <a:gridCol w="396041">
                  <a:extLst>
                    <a:ext uri="{9D8B030D-6E8A-4147-A177-3AD203B41FA5}">
                      <a16:colId xmlns:a16="http://schemas.microsoft.com/office/drawing/2014/main" val="20011"/>
                    </a:ext>
                  </a:extLst>
                </a:gridCol>
                <a:gridCol w="396041">
                  <a:extLst>
                    <a:ext uri="{9D8B030D-6E8A-4147-A177-3AD203B41FA5}">
                      <a16:colId xmlns:a16="http://schemas.microsoft.com/office/drawing/2014/main" val="20012"/>
                    </a:ext>
                  </a:extLst>
                </a:gridCol>
                <a:gridCol w="396041">
                  <a:extLst>
                    <a:ext uri="{9D8B030D-6E8A-4147-A177-3AD203B41FA5}">
                      <a16:colId xmlns:a16="http://schemas.microsoft.com/office/drawing/2014/main" val="20013"/>
                    </a:ext>
                  </a:extLst>
                </a:gridCol>
                <a:gridCol w="396041">
                  <a:extLst>
                    <a:ext uri="{9D8B030D-6E8A-4147-A177-3AD203B41FA5}">
                      <a16:colId xmlns:a16="http://schemas.microsoft.com/office/drawing/2014/main" val="20014"/>
                    </a:ext>
                  </a:extLst>
                </a:gridCol>
                <a:gridCol w="396041">
                  <a:extLst>
                    <a:ext uri="{9D8B030D-6E8A-4147-A177-3AD203B41FA5}">
                      <a16:colId xmlns:a16="http://schemas.microsoft.com/office/drawing/2014/main" val="20015"/>
                    </a:ext>
                  </a:extLst>
                </a:gridCol>
                <a:gridCol w="396041">
                  <a:extLst>
                    <a:ext uri="{9D8B030D-6E8A-4147-A177-3AD203B41FA5}">
                      <a16:colId xmlns:a16="http://schemas.microsoft.com/office/drawing/2014/main" val="20016"/>
                    </a:ext>
                  </a:extLst>
                </a:gridCol>
                <a:gridCol w="396041">
                  <a:extLst>
                    <a:ext uri="{9D8B030D-6E8A-4147-A177-3AD203B41FA5}">
                      <a16:colId xmlns:a16="http://schemas.microsoft.com/office/drawing/2014/main" val="20017"/>
                    </a:ext>
                  </a:extLst>
                </a:gridCol>
                <a:gridCol w="396041">
                  <a:extLst>
                    <a:ext uri="{9D8B030D-6E8A-4147-A177-3AD203B41FA5}">
                      <a16:colId xmlns:a16="http://schemas.microsoft.com/office/drawing/2014/main" val="20018"/>
                    </a:ext>
                  </a:extLst>
                </a:gridCol>
              </a:tblGrid>
              <a:tr h="1090609">
                <a:tc>
                  <a:txBody>
                    <a:bodyPr/>
                    <a:lstStyle/>
                    <a:p>
                      <a:pPr algn="l" fontAlgn="b"/>
                      <a:endParaRPr lang="nl-NL" sz="800" b="0" i="0" u="none" strike="noStrike" dirty="0">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extLst>
                  <a:ext uri="{0D108BD9-81ED-4DB2-BD59-A6C34878D82A}">
                    <a16:rowId xmlns:a16="http://schemas.microsoft.com/office/drawing/2014/main" val="10000"/>
                  </a:ext>
                </a:extLst>
              </a:tr>
              <a:tr h="474096">
                <a:tc>
                  <a:txBody>
                    <a:bodyPr/>
                    <a:lstStyle/>
                    <a:p>
                      <a:pPr algn="l" fontAlgn="b"/>
                      <a:r>
                        <a:rPr lang="nl-NL" sz="1800" b="1" i="0" u="none" strike="noStrike">
                          <a:solidFill>
                            <a:srgbClr val="000000"/>
                          </a:solidFill>
                          <a:effectLst/>
                          <a:latin typeface="Calibri"/>
                        </a:rPr>
                        <a:t>WINTER</a:t>
                      </a:r>
                      <a:endParaRPr lang="nl-NL" sz="800" b="1"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ma</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di</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wo</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do</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vr</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za</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zo</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a:noFill/>
                    </a:lnB>
                  </a:tcPr>
                </a:tc>
                <a:tc>
                  <a:txBody>
                    <a:bodyPr/>
                    <a:lstStyle/>
                    <a:p>
                      <a:pPr algn="l" fontAlgn="b"/>
                      <a:r>
                        <a:rPr lang="nl-NL" sz="1600" b="1" i="0" u="none" strike="noStrike">
                          <a:solidFill>
                            <a:srgbClr val="000000"/>
                          </a:solidFill>
                          <a:effectLst/>
                          <a:latin typeface="Calibri"/>
                        </a:rPr>
                        <a:t>ZOMER</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ma</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di</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wo</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dirty="0">
                          <a:solidFill>
                            <a:srgbClr val="000000"/>
                          </a:solidFill>
                          <a:effectLst/>
                          <a:latin typeface="Calibri"/>
                        </a:rPr>
                        <a:t>do</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vr</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za</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zo</a:t>
                      </a: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a:endParaRPr>
                    </a:p>
                  </a:txBody>
                  <a:tcPr marL="6753" marR="6753" marT="675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1519">
                <a:tc>
                  <a:txBody>
                    <a:bodyPr/>
                    <a:lstStyle/>
                    <a:p>
                      <a:pPr algn="l" fontAlgn="b"/>
                      <a:r>
                        <a:rPr lang="nl-NL" sz="1800" b="0" i="0" u="none" strike="noStrike">
                          <a:solidFill>
                            <a:srgbClr val="000000"/>
                          </a:solidFill>
                          <a:effectLst/>
                          <a:latin typeface="Calibri"/>
                        </a:rPr>
                        <a:t>Piet</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 </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36</a:t>
                      </a: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1800" b="0" i="0" u="none" strike="noStrike" dirty="0">
                        <a:solidFill>
                          <a:srgbClr val="000000"/>
                        </a:solidFill>
                        <a:effectLst/>
                        <a:latin typeface="Calibri"/>
                      </a:endParaRP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800" b="0" i="0" u="none" strike="noStrike" dirty="0">
                          <a:solidFill>
                            <a:srgbClr val="000000"/>
                          </a:solidFill>
                          <a:effectLst/>
                          <a:latin typeface="Calibri"/>
                        </a:rPr>
                        <a:t>Piet</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D7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D6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D9</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nl-NL" sz="1800" b="0" i="0" u="none" strike="noStrike" dirty="0">
                          <a:solidFill>
                            <a:srgbClr val="000000"/>
                          </a:solidFill>
                          <a:effectLst/>
                          <a:latin typeface="Calibri"/>
                        </a:rPr>
                        <a:t> </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 </a:t>
                      </a:r>
                    </a:p>
                  </a:txBody>
                  <a:tcPr marL="6753" marR="6753" marT="67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Calibri"/>
                        </a:rPr>
                        <a:t>40</a:t>
                      </a: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8" name="Picture 3" descr="C:\Users\Jim\Pictures\Logo eusamenpreste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539552" y="1196752"/>
            <a:ext cx="8208912" cy="3693319"/>
          </a:xfrm>
          <a:prstGeom prst="rect">
            <a:avLst/>
          </a:prstGeom>
          <a:noFill/>
        </p:spPr>
        <p:txBody>
          <a:bodyPr wrap="square" rtlCol="0">
            <a:spAutoFit/>
          </a:bodyPr>
          <a:lstStyle/>
          <a:p>
            <a:pPr marL="285750" indent="-285750">
              <a:buFont typeface="Arial" panose="020B0604020202020204" pitchFamily="34" charset="0"/>
              <a:buChar char="•"/>
            </a:pPr>
            <a:r>
              <a:rPr lang="nl-NL" sz="1800"/>
              <a:t>In de het zomer is het drukker op het werk dan de andere helft van het seizoen: in de winter. Er zijn toernooien en evenementen en dat zorgt ervoor dat iedereen wat meer uren moet maken (40 uur p.w). Door in de winter deze uren te compenseren (36 p.w) komt men alsnog uit op gemiddeld 38 uur per week. </a:t>
            </a:r>
          </a:p>
          <a:p>
            <a:pPr marL="285750" indent="-285750">
              <a:buFont typeface="Arial" panose="020B0604020202020204" pitchFamily="34" charset="0"/>
              <a:buChar char="•"/>
            </a:pPr>
            <a:endParaRPr lang="nl-NL" sz="1800"/>
          </a:p>
          <a:p>
            <a:pPr marL="285750" indent="-285750">
              <a:buFont typeface="Arial" panose="020B0604020202020204" pitchFamily="34" charset="0"/>
              <a:buChar char="•"/>
            </a:pPr>
            <a:r>
              <a:rPr lang="nl-NL" sz="1800"/>
              <a:t>Piet vind dit prettig. In de winter werkt hij 4 dagen van 9 uur. De woensdag is hij vrij, deze benut hij als oppasdag. In de zomer werkt Piet wel op woensdag maar kan hij alsnog vroeg naar huis. </a:t>
            </a:r>
          </a:p>
          <a:p>
            <a:pPr marL="285750" indent="-285750">
              <a:buFont typeface="Arial" panose="020B0604020202020204" pitchFamily="34" charset="0"/>
              <a:buChar char="•"/>
            </a:pPr>
            <a:endParaRPr lang="nl-NL" sz="1800"/>
          </a:p>
          <a:p>
            <a:pPr marL="285750" indent="-285750">
              <a:buFont typeface="Arial" panose="020B0604020202020204" pitchFamily="34" charset="0"/>
              <a:buChar char="•"/>
            </a:pPr>
            <a:r>
              <a:rPr lang="nl-NL" sz="1800"/>
              <a:t>De winterstop bij zijn sportvereniging loopt vrijwel synchroon met het winter rooster op zijn werk: in de zomer kan hij op dinsdag door wat korter te werken op tijd bij de sportvereniging zijn.</a:t>
            </a:r>
          </a:p>
        </p:txBody>
      </p:sp>
      <p:sp>
        <p:nvSpPr>
          <p:cNvPr id="9" name="Freeform 5"/>
          <p:cNvSpPr>
            <a:spLocks/>
          </p:cNvSpPr>
          <p:nvPr/>
        </p:nvSpPr>
        <p:spPr bwMode="auto">
          <a:xfrm>
            <a:off x="0" y="6597351"/>
            <a:ext cx="5796136" cy="45719"/>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63197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252536" y="-99392"/>
            <a:ext cx="9309720" cy="1143000"/>
          </a:xfrm>
        </p:spPr>
        <p:txBody>
          <a:bodyPr>
            <a:normAutofit fontScale="90000"/>
          </a:bodyPr>
          <a:lstStyle/>
          <a:p>
            <a:r>
              <a:rPr lang="nl-NL">
                <a:solidFill>
                  <a:srgbClr val="319ECF"/>
                </a:solidFill>
              </a:rPr>
              <a:t>				</a:t>
            </a:r>
            <a:r>
              <a:rPr lang="nl-NL">
                <a:solidFill>
                  <a:srgbClr val="006983"/>
                </a:solidFill>
              </a:rPr>
              <a:t> </a:t>
            </a:r>
            <a:r>
              <a:rPr lang="nl-NL" sz="3600">
                <a:solidFill>
                  <a:srgbClr val="006983"/>
                </a:solidFill>
              </a:rPr>
              <a:t>Roostervoorbeeld:evenement</a:t>
            </a:r>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13</a:t>
            </a:fld>
            <a:endParaRPr lang="en-US" dirty="0"/>
          </a:p>
        </p:txBody>
      </p:sp>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8" name="Picture 3" descr="C:\Users\Jim\Pictures\Logo eusamenpreste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 8"/>
          <p:cNvGraphicFramePr>
            <a:graphicFrameLocks noGrp="1" noChangeAspect="1"/>
          </p:cNvGraphicFramePr>
          <p:nvPr>
            <p:extLst>
              <p:ext uri="{D42A27DB-BD31-4B8C-83A1-F6EECF244321}">
                <p14:modId xmlns:p14="http://schemas.microsoft.com/office/powerpoint/2010/main" val="2831977091"/>
              </p:ext>
            </p:extLst>
          </p:nvPr>
        </p:nvGraphicFramePr>
        <p:xfrm>
          <a:off x="251526" y="4509120"/>
          <a:ext cx="8568946" cy="1872208"/>
        </p:xfrm>
        <a:graphic>
          <a:graphicData uri="http://schemas.openxmlformats.org/drawingml/2006/table">
            <a:tbl>
              <a:tblPr/>
              <a:tblGrid>
                <a:gridCol w="474816">
                  <a:extLst>
                    <a:ext uri="{9D8B030D-6E8A-4147-A177-3AD203B41FA5}">
                      <a16:colId xmlns:a16="http://schemas.microsoft.com/office/drawing/2014/main" val="20000"/>
                    </a:ext>
                  </a:extLst>
                </a:gridCol>
                <a:gridCol w="474816">
                  <a:extLst>
                    <a:ext uri="{9D8B030D-6E8A-4147-A177-3AD203B41FA5}">
                      <a16:colId xmlns:a16="http://schemas.microsoft.com/office/drawing/2014/main" val="20001"/>
                    </a:ext>
                  </a:extLst>
                </a:gridCol>
                <a:gridCol w="474816">
                  <a:extLst>
                    <a:ext uri="{9D8B030D-6E8A-4147-A177-3AD203B41FA5}">
                      <a16:colId xmlns:a16="http://schemas.microsoft.com/office/drawing/2014/main" val="20002"/>
                    </a:ext>
                  </a:extLst>
                </a:gridCol>
                <a:gridCol w="474816">
                  <a:extLst>
                    <a:ext uri="{9D8B030D-6E8A-4147-A177-3AD203B41FA5}">
                      <a16:colId xmlns:a16="http://schemas.microsoft.com/office/drawing/2014/main" val="20003"/>
                    </a:ext>
                  </a:extLst>
                </a:gridCol>
                <a:gridCol w="474816">
                  <a:extLst>
                    <a:ext uri="{9D8B030D-6E8A-4147-A177-3AD203B41FA5}">
                      <a16:colId xmlns:a16="http://schemas.microsoft.com/office/drawing/2014/main" val="20004"/>
                    </a:ext>
                  </a:extLst>
                </a:gridCol>
                <a:gridCol w="474816">
                  <a:extLst>
                    <a:ext uri="{9D8B030D-6E8A-4147-A177-3AD203B41FA5}">
                      <a16:colId xmlns:a16="http://schemas.microsoft.com/office/drawing/2014/main" val="20005"/>
                    </a:ext>
                  </a:extLst>
                </a:gridCol>
                <a:gridCol w="474816">
                  <a:extLst>
                    <a:ext uri="{9D8B030D-6E8A-4147-A177-3AD203B41FA5}">
                      <a16:colId xmlns:a16="http://schemas.microsoft.com/office/drawing/2014/main" val="20006"/>
                    </a:ext>
                  </a:extLst>
                </a:gridCol>
                <a:gridCol w="474816">
                  <a:extLst>
                    <a:ext uri="{9D8B030D-6E8A-4147-A177-3AD203B41FA5}">
                      <a16:colId xmlns:a16="http://schemas.microsoft.com/office/drawing/2014/main" val="20007"/>
                    </a:ext>
                  </a:extLst>
                </a:gridCol>
                <a:gridCol w="474816">
                  <a:extLst>
                    <a:ext uri="{9D8B030D-6E8A-4147-A177-3AD203B41FA5}">
                      <a16:colId xmlns:a16="http://schemas.microsoft.com/office/drawing/2014/main" val="20008"/>
                    </a:ext>
                  </a:extLst>
                </a:gridCol>
                <a:gridCol w="497074">
                  <a:extLst>
                    <a:ext uri="{9D8B030D-6E8A-4147-A177-3AD203B41FA5}">
                      <a16:colId xmlns:a16="http://schemas.microsoft.com/office/drawing/2014/main" val="20009"/>
                    </a:ext>
                  </a:extLst>
                </a:gridCol>
                <a:gridCol w="474816">
                  <a:extLst>
                    <a:ext uri="{9D8B030D-6E8A-4147-A177-3AD203B41FA5}">
                      <a16:colId xmlns:a16="http://schemas.microsoft.com/office/drawing/2014/main" val="20010"/>
                    </a:ext>
                  </a:extLst>
                </a:gridCol>
                <a:gridCol w="474816">
                  <a:extLst>
                    <a:ext uri="{9D8B030D-6E8A-4147-A177-3AD203B41FA5}">
                      <a16:colId xmlns:a16="http://schemas.microsoft.com/office/drawing/2014/main" val="20011"/>
                    </a:ext>
                  </a:extLst>
                </a:gridCol>
                <a:gridCol w="474816">
                  <a:extLst>
                    <a:ext uri="{9D8B030D-6E8A-4147-A177-3AD203B41FA5}">
                      <a16:colId xmlns:a16="http://schemas.microsoft.com/office/drawing/2014/main" val="20012"/>
                    </a:ext>
                  </a:extLst>
                </a:gridCol>
                <a:gridCol w="474816">
                  <a:extLst>
                    <a:ext uri="{9D8B030D-6E8A-4147-A177-3AD203B41FA5}">
                      <a16:colId xmlns:a16="http://schemas.microsoft.com/office/drawing/2014/main" val="20013"/>
                    </a:ext>
                  </a:extLst>
                </a:gridCol>
                <a:gridCol w="474816">
                  <a:extLst>
                    <a:ext uri="{9D8B030D-6E8A-4147-A177-3AD203B41FA5}">
                      <a16:colId xmlns:a16="http://schemas.microsoft.com/office/drawing/2014/main" val="20014"/>
                    </a:ext>
                  </a:extLst>
                </a:gridCol>
                <a:gridCol w="474816">
                  <a:extLst>
                    <a:ext uri="{9D8B030D-6E8A-4147-A177-3AD203B41FA5}">
                      <a16:colId xmlns:a16="http://schemas.microsoft.com/office/drawing/2014/main" val="20015"/>
                    </a:ext>
                  </a:extLst>
                </a:gridCol>
                <a:gridCol w="474816">
                  <a:extLst>
                    <a:ext uri="{9D8B030D-6E8A-4147-A177-3AD203B41FA5}">
                      <a16:colId xmlns:a16="http://schemas.microsoft.com/office/drawing/2014/main" val="20016"/>
                    </a:ext>
                  </a:extLst>
                </a:gridCol>
                <a:gridCol w="474816">
                  <a:extLst>
                    <a:ext uri="{9D8B030D-6E8A-4147-A177-3AD203B41FA5}">
                      <a16:colId xmlns:a16="http://schemas.microsoft.com/office/drawing/2014/main" val="20017"/>
                    </a:ext>
                  </a:extLst>
                </a:gridCol>
              </a:tblGrid>
              <a:tr h="468052">
                <a:tc>
                  <a:txBody>
                    <a:bodyPr/>
                    <a:lstStyle/>
                    <a:p>
                      <a:pPr algn="l" fontAlgn="b"/>
                      <a:r>
                        <a:rPr lang="nl-NL" sz="1400" b="1" i="0" u="none" strike="noStrike">
                          <a:solidFill>
                            <a:srgbClr val="000000"/>
                          </a:solidFill>
                          <a:effectLst/>
                          <a:latin typeface="Calibri"/>
                        </a:rPr>
                        <a:t>Week 21</a:t>
                      </a:r>
                    </a:p>
                  </a:txBody>
                  <a:tcPr marL="7127" marR="7127" marT="712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ma</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Di</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wo</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do</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vr</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za</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zo</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Uren</a:t>
                      </a:r>
                    </a:p>
                  </a:txBody>
                  <a:tcPr marL="7127" marR="7127" marT="712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nl-NL" sz="1400" b="1" i="0" u="none" strike="noStrike">
                          <a:solidFill>
                            <a:srgbClr val="000000"/>
                          </a:solidFill>
                          <a:effectLst/>
                          <a:latin typeface="Calibri"/>
                        </a:rPr>
                        <a:t>Week 22</a:t>
                      </a:r>
                    </a:p>
                  </a:txBody>
                  <a:tcPr marL="7127" marR="7127" marT="712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ma</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di</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wo</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do</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vr</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za</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zo</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Uren</a:t>
                      </a:r>
                    </a:p>
                  </a:txBody>
                  <a:tcPr marL="7127" marR="7127" marT="712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pPr algn="l" fontAlgn="b"/>
                      <a:r>
                        <a:rPr lang="nl-NL" sz="1600" b="1" i="0" u="none" strike="noStrike">
                          <a:solidFill>
                            <a:srgbClr val="000000"/>
                          </a:solidFill>
                          <a:effectLst/>
                          <a:latin typeface="Calibri"/>
                        </a:rPr>
                        <a:t>Piet</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0" i="0" u="none" strike="noStrike">
                          <a:solidFill>
                            <a:srgbClr val="000000"/>
                          </a:solidFill>
                          <a:effectLst/>
                          <a:latin typeface="Calibri"/>
                        </a:rPr>
                        <a:t>D7</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1"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1" i="0" u="none" strike="noStrike">
                          <a:solidFill>
                            <a:srgbClr val="000000"/>
                          </a:solidFill>
                          <a:effectLst/>
                          <a:latin typeface="Calibri"/>
                        </a:rPr>
                        <a:t>31</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1" i="0" u="none" strike="noStrike">
                          <a:solidFill>
                            <a:srgbClr val="000000"/>
                          </a:solidFill>
                          <a:effectLst/>
                          <a:latin typeface="Calibri"/>
                        </a:rPr>
                        <a:t>Piet</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0"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1" i="0" u="none" strike="noStrike">
                          <a:solidFill>
                            <a:srgbClr val="000000"/>
                          </a:solidFill>
                          <a:effectLst/>
                          <a:latin typeface="Calibri"/>
                        </a:rPr>
                        <a:t>45</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468052">
                <a:tc>
                  <a:txBody>
                    <a:bodyPr/>
                    <a:lstStyle/>
                    <a:p>
                      <a:pPr algn="l" fontAlgn="b"/>
                      <a:r>
                        <a:rPr lang="nl-NL" sz="1600" b="1" i="0" u="none" strike="noStrike">
                          <a:solidFill>
                            <a:srgbClr val="000000"/>
                          </a:solidFill>
                          <a:effectLst/>
                          <a:latin typeface="Calibri"/>
                        </a:rPr>
                        <a:t>Hein</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0" i="0" u="none" strike="noStrike">
                          <a:solidFill>
                            <a:srgbClr val="000000"/>
                          </a:solidFill>
                          <a:effectLst/>
                          <a:latin typeface="Calibri"/>
                        </a:rPr>
                        <a:t>D7</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1"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1" i="0" u="none" strike="noStrike">
                          <a:solidFill>
                            <a:srgbClr val="000000"/>
                          </a:solidFill>
                          <a:effectLst/>
                          <a:latin typeface="Calibri"/>
                        </a:rPr>
                        <a:t>31</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1" i="0" u="none" strike="noStrike">
                          <a:solidFill>
                            <a:srgbClr val="000000"/>
                          </a:solidFill>
                          <a:effectLst/>
                          <a:latin typeface="Calibri"/>
                        </a:rPr>
                        <a:t>Hein</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0"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600" b="1" i="0" u="none" strike="noStrike">
                          <a:solidFill>
                            <a:srgbClr val="000000"/>
                          </a:solidFill>
                          <a:effectLst/>
                          <a:latin typeface="Calibri"/>
                        </a:rPr>
                        <a:t>45</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468052">
                <a:tc>
                  <a:txBody>
                    <a:bodyPr/>
                    <a:lstStyle/>
                    <a:p>
                      <a:pPr algn="l" fontAlgn="b"/>
                      <a:r>
                        <a:rPr lang="nl-NL" sz="1600" b="1" i="0" u="none" strike="noStrike">
                          <a:solidFill>
                            <a:srgbClr val="000000"/>
                          </a:solidFill>
                          <a:effectLst/>
                          <a:latin typeface="Calibri"/>
                        </a:rPr>
                        <a:t>Eva</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600" b="0" i="0" u="none" strike="noStrike">
                          <a:solidFill>
                            <a:srgbClr val="000000"/>
                          </a:solidFill>
                          <a:effectLst/>
                          <a:latin typeface="Calibri"/>
                        </a:rPr>
                        <a:t>D7</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D6</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1"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1"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600" b="1" i="0" u="none" strike="noStrike">
                          <a:solidFill>
                            <a:srgbClr val="000000"/>
                          </a:solidFill>
                          <a:effectLst/>
                          <a:latin typeface="Calibri"/>
                        </a:rPr>
                        <a:t>31</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1" i="0" u="none" strike="noStrike">
                          <a:solidFill>
                            <a:srgbClr val="000000"/>
                          </a:solidFill>
                          <a:effectLst/>
                          <a:latin typeface="Calibri"/>
                        </a:rPr>
                        <a:t>Eva</a:t>
                      </a:r>
                    </a:p>
                  </a:txBody>
                  <a:tcPr marL="7127" marR="7127" marT="71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nl-NL" sz="1600" b="0" i="0" u="none" strike="noStrike">
                          <a:solidFill>
                            <a:srgbClr val="000000"/>
                          </a:solidFill>
                          <a:effectLst/>
                          <a:latin typeface="Calibri"/>
                        </a:rPr>
                        <a:t>D9</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nl-NL" sz="1600" b="0"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600" b="0" i="0" u="none" strike="noStrike">
                          <a:solidFill>
                            <a:srgbClr val="000000"/>
                          </a:solidFill>
                          <a:effectLst/>
                          <a:latin typeface="Calibri"/>
                        </a:rPr>
                        <a:t> </a:t>
                      </a:r>
                    </a:p>
                  </a:txBody>
                  <a:tcPr marL="7127" marR="7127" marT="7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600" b="1" i="0" u="none" strike="noStrike">
                          <a:solidFill>
                            <a:srgbClr val="000000"/>
                          </a:solidFill>
                          <a:effectLst/>
                          <a:latin typeface="Calibri"/>
                        </a:rPr>
                        <a:t>45</a:t>
                      </a:r>
                    </a:p>
                  </a:txBody>
                  <a:tcPr marL="7127" marR="7127" marT="71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bl>
          </a:graphicData>
        </a:graphic>
      </p:graphicFrame>
      <p:sp>
        <p:nvSpPr>
          <p:cNvPr id="11" name="Tekstvak 10"/>
          <p:cNvSpPr txBox="1"/>
          <p:nvPr/>
        </p:nvSpPr>
        <p:spPr>
          <a:xfrm>
            <a:off x="683568" y="1674674"/>
            <a:ext cx="8208912" cy="1754326"/>
          </a:xfrm>
          <a:prstGeom prst="rect">
            <a:avLst/>
          </a:prstGeom>
          <a:noFill/>
        </p:spPr>
        <p:txBody>
          <a:bodyPr wrap="square" rtlCol="0">
            <a:spAutoFit/>
          </a:bodyPr>
          <a:lstStyle/>
          <a:p>
            <a:pPr marL="285750" indent="-285750">
              <a:buFont typeface="Arial" panose="020B0604020202020204" pitchFamily="34" charset="0"/>
              <a:buChar char="•"/>
            </a:pPr>
            <a:r>
              <a:rPr lang="nl-NL" sz="1800"/>
              <a:t>In week 22 start de voorbereiding van een groot evenement.</a:t>
            </a:r>
          </a:p>
          <a:p>
            <a:pPr marL="285750" indent="-285750">
              <a:buFont typeface="Arial" panose="020B0604020202020204" pitchFamily="34" charset="0"/>
              <a:buChar char="•"/>
            </a:pPr>
            <a:endParaRPr lang="nl-NL" sz="1800"/>
          </a:p>
          <a:p>
            <a:pPr marL="285750" indent="-285750">
              <a:buFont typeface="Arial" panose="020B0604020202020204" pitchFamily="34" charset="0"/>
              <a:buChar char="•"/>
            </a:pPr>
            <a:r>
              <a:rPr lang="nl-NL" sz="1800"/>
              <a:t>In week 21 en weken daar aan voorafgaand maken Piet, Hein en Eva minder uren (31) zodat in week 22 een periode kan worden ingegaan waar met volle overgave uren kunnen worden ingezet (45) t.b.v. de organisatie van het evenement.  </a:t>
            </a:r>
          </a:p>
        </p:txBody>
      </p:sp>
      <p:sp>
        <p:nvSpPr>
          <p:cNvPr id="13" name="Titel 1"/>
          <p:cNvSpPr txBox="1">
            <a:spLocks/>
          </p:cNvSpPr>
          <p:nvPr/>
        </p:nvSpPr>
        <p:spPr>
          <a:xfrm>
            <a:off x="395536" y="-378296"/>
            <a:ext cx="930972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nl-NL">
                <a:solidFill>
                  <a:srgbClr val="319ECF"/>
                </a:solidFill>
              </a:rPr>
              <a:t>		</a:t>
            </a:r>
            <a:br>
              <a:rPr lang="nl-NL" sz="4000">
                <a:solidFill>
                  <a:srgbClr val="319ECF"/>
                </a:solidFill>
              </a:rPr>
            </a:br>
            <a:r>
              <a:rPr lang="nl-NL" sz="4000">
                <a:solidFill>
                  <a:srgbClr val="319ECF"/>
                </a:solidFill>
              </a:rPr>
              <a:t>		</a:t>
            </a:r>
          </a:p>
        </p:txBody>
      </p:sp>
      <p:sp>
        <p:nvSpPr>
          <p:cNvPr id="10" name="Tekstvak 9"/>
          <p:cNvSpPr txBox="1"/>
          <p:nvPr/>
        </p:nvSpPr>
        <p:spPr>
          <a:xfrm>
            <a:off x="-36512" y="3882534"/>
            <a:ext cx="4320480" cy="338554"/>
          </a:xfrm>
          <a:prstGeom prst="rect">
            <a:avLst/>
          </a:prstGeom>
          <a:noFill/>
        </p:spPr>
        <p:txBody>
          <a:bodyPr wrap="square" rtlCol="0">
            <a:spAutoFit/>
          </a:bodyPr>
          <a:lstStyle/>
          <a:p>
            <a:pPr algn="ctr"/>
            <a:r>
              <a:rPr lang="nl-NL" sz="1600" b="1">
                <a:solidFill>
                  <a:srgbClr val="34B233"/>
                </a:solidFill>
              </a:rPr>
              <a:t>Minder uren in de rustige periode</a:t>
            </a:r>
          </a:p>
        </p:txBody>
      </p:sp>
      <p:sp>
        <p:nvSpPr>
          <p:cNvPr id="12" name="Tekstvak 11"/>
          <p:cNvSpPr txBox="1"/>
          <p:nvPr/>
        </p:nvSpPr>
        <p:spPr>
          <a:xfrm>
            <a:off x="4968281" y="3789040"/>
            <a:ext cx="6660503" cy="584775"/>
          </a:xfrm>
          <a:prstGeom prst="rect">
            <a:avLst/>
          </a:prstGeom>
          <a:noFill/>
        </p:spPr>
        <p:txBody>
          <a:bodyPr wrap="square" rtlCol="0">
            <a:spAutoFit/>
          </a:bodyPr>
          <a:lstStyle/>
          <a:p>
            <a:r>
              <a:rPr lang="nl-NL" sz="1600" b="1">
                <a:solidFill>
                  <a:srgbClr val="34B233"/>
                </a:solidFill>
              </a:rPr>
              <a:t>Op plussen in de periode ter </a:t>
            </a:r>
          </a:p>
          <a:p>
            <a:r>
              <a:rPr lang="nl-NL" sz="1600" b="1">
                <a:solidFill>
                  <a:srgbClr val="34B233"/>
                </a:solidFill>
              </a:rPr>
              <a:t>voorbereiding op het evenement</a:t>
            </a:r>
          </a:p>
        </p:txBody>
      </p:sp>
    </p:spTree>
    <p:extLst>
      <p:ext uri="{BB962C8B-B14F-4D97-AF65-F5344CB8AC3E}">
        <p14:creationId xmlns:p14="http://schemas.microsoft.com/office/powerpoint/2010/main" val="218787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528" y="274638"/>
            <a:ext cx="9289032" cy="1143000"/>
          </a:xfrm>
        </p:spPr>
        <p:txBody>
          <a:bodyPr>
            <a:normAutofit fontScale="90000"/>
          </a:bodyPr>
          <a:lstStyle/>
          <a:p>
            <a:br>
              <a:rPr lang="nl-NL" sz="2800">
                <a:solidFill>
                  <a:srgbClr val="208BD1"/>
                </a:solidFill>
              </a:rPr>
            </a:br>
            <a:r>
              <a:rPr lang="nl-NL" sz="2800">
                <a:solidFill>
                  <a:srgbClr val="208BD1"/>
                </a:solidFill>
              </a:rPr>
              <a:t>		</a:t>
            </a:r>
            <a:r>
              <a:rPr lang="nl-NL" sz="3600">
                <a:solidFill>
                  <a:srgbClr val="006983"/>
                </a:solidFill>
              </a:rPr>
              <a:t>Is duidelijk hoe het matchingproces werkt?</a:t>
            </a:r>
          </a:p>
        </p:txBody>
      </p:sp>
      <p:sp>
        <p:nvSpPr>
          <p:cNvPr id="3" name="Tijdelijke aanduiding voor inhoud 2"/>
          <p:cNvSpPr>
            <a:spLocks noGrp="1"/>
          </p:cNvSpPr>
          <p:nvPr>
            <p:ph idx="1"/>
          </p:nvPr>
        </p:nvSpPr>
        <p:spPr/>
        <p:txBody>
          <a:bodyPr>
            <a:normAutofit fontScale="32500" lnSpcReduction="20000"/>
          </a:bodyPr>
          <a:lstStyle/>
          <a:p>
            <a:r>
              <a:rPr lang="nl-NL" sz="4900" b="1">
                <a:latin typeface="Arial" charset="0"/>
                <a:ea typeface="ＭＳ Ｐゴシック" pitchFamily="-96" charset="-128"/>
              </a:rPr>
              <a:t>Fase 1:</a:t>
            </a:r>
            <a:r>
              <a:rPr lang="nl-NL" sz="4900">
                <a:latin typeface="Arial" charset="0"/>
                <a:ea typeface="ＭＳ Ｐゴシック" pitchFamily="-96" charset="-128"/>
              </a:rPr>
              <a:t> In kaart brengen van de capaciteitsvraag per week. Bepaal hoeveel uren arbeid per week nodig zijn en tel daarbij de te verwachten uitval per week (in uren) op. </a:t>
            </a:r>
          </a:p>
          <a:p>
            <a:r>
              <a:rPr lang="nl-NL" sz="4900" b="1">
                <a:latin typeface="Arial" charset="0"/>
                <a:ea typeface="ＭＳ Ｐゴシック" pitchFamily="-96" charset="-128"/>
              </a:rPr>
              <a:t>Fase 2:</a:t>
            </a:r>
            <a:r>
              <a:rPr lang="nl-NL" sz="4900">
                <a:latin typeface="Arial" charset="0"/>
                <a:ea typeface="ＭＳ Ｐゴシック" pitchFamily="-96" charset="-128"/>
              </a:rPr>
              <a:t> Op basis van de contracttijd bepalen hoeveel medewerkersuren per week beschikbaar zijn. </a:t>
            </a:r>
          </a:p>
          <a:p>
            <a:r>
              <a:rPr lang="nl-NL" sz="4900" b="1">
                <a:latin typeface="Arial" charset="0"/>
                <a:ea typeface="ＭＳ Ｐゴシック" pitchFamily="-96" charset="-128"/>
              </a:rPr>
              <a:t>Fase 3:</a:t>
            </a:r>
            <a:r>
              <a:rPr lang="nl-NL" sz="4900">
                <a:latin typeface="Arial" charset="0"/>
                <a:ea typeface="ＭＳ Ｐゴシック" pitchFamily="-96" charset="-128"/>
              </a:rPr>
              <a:t> Matchen van de vraag naar capaciteit met het aanbod van capaciteit.</a:t>
            </a:r>
          </a:p>
          <a:p>
            <a:r>
              <a:rPr lang="nl-NL" sz="4900">
                <a:latin typeface="Arial" charset="0"/>
                <a:ea typeface="ＭＳ Ｐゴシック" pitchFamily="-96" charset="-128"/>
              </a:rPr>
              <a:t>Om vraag naar en aanbod van capaciteit met elkaar te matchen zijn drie draaiknoppen beschikbaar: </a:t>
            </a:r>
          </a:p>
          <a:p>
            <a:r>
              <a:rPr lang="nl-NL" sz="4900" b="1">
                <a:latin typeface="Arial" charset="0"/>
                <a:ea typeface="ＭＳ Ｐゴシック" pitchFamily="-96" charset="-128"/>
              </a:rPr>
              <a:t>Draaiknop werk</a:t>
            </a:r>
            <a:r>
              <a:rPr lang="nl-NL" sz="4900">
                <a:latin typeface="Arial" charset="0"/>
                <a:ea typeface="ＭＳ Ｐゴシック" pitchFamily="-96" charset="-128"/>
              </a:rPr>
              <a:t>: Is het mogelijk om werk te verschuiven van die weken dat er (te) weinig aanbod van capaciteit is naar weken dat er (te) veel aanbod van capaciteit is?</a:t>
            </a:r>
          </a:p>
          <a:p>
            <a:r>
              <a:rPr lang="nl-NL" sz="4900" b="1">
                <a:latin typeface="Arial" charset="0"/>
                <a:ea typeface="ＭＳ Ｐゴシック" pitchFamily="-96" charset="-128"/>
              </a:rPr>
              <a:t>Draaiknop uitval:</a:t>
            </a:r>
            <a:r>
              <a:rPr lang="nl-NL" sz="4900">
                <a:latin typeface="Arial" charset="0"/>
                <a:ea typeface="ＭＳ Ｐゴシック" pitchFamily="-96" charset="-128"/>
              </a:rPr>
              <a:t> Is het mogelijk om planbare uitval (bijvoorbeeld verlof, cursus, ADV, teamdagen) te verschuiven van weken dat er (te) weinig aanbod van capaciteit is naar weken dat er (te) veel aanbod van capaciteit is? </a:t>
            </a:r>
          </a:p>
          <a:p>
            <a:r>
              <a:rPr lang="nl-NL" sz="4900" b="1">
                <a:latin typeface="Arial" charset="0"/>
                <a:ea typeface="ＭＳ Ｐゴシック" pitchFamily="-96" charset="-128"/>
              </a:rPr>
              <a:t>Draaiknop capaciteitsaanbod:</a:t>
            </a:r>
            <a:r>
              <a:rPr lang="nl-NL" sz="4900">
                <a:latin typeface="Arial" charset="0"/>
                <a:ea typeface="ＭＳ Ｐゴシック" pitchFamily="-96" charset="-128"/>
              </a:rPr>
              <a:t> Is het mogelijk om medewerkers in bepaalde periodes meer uren te laten werken en in andere periodes minder uren?</a:t>
            </a:r>
          </a:p>
          <a:p>
            <a:endParaRPr lang="nl-NL"/>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14</a:t>
            </a:fld>
            <a:endParaRPr lang="en-US" dirty="0"/>
          </a:p>
        </p:txBody>
      </p:sp>
      <p:pic>
        <p:nvPicPr>
          <p:cNvPr id="5"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Freeform 5"/>
          <p:cNvSpPr>
            <a:spLocks/>
          </p:cNvSpPr>
          <p:nvPr/>
        </p:nvSpPr>
        <p:spPr bwMode="auto">
          <a:xfrm>
            <a:off x="0" y="660772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53389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normAutofit/>
          </a:bodyPr>
          <a:lstStyle/>
          <a:p>
            <a:r>
              <a:rPr lang="nl-NL" sz="3600">
                <a:solidFill>
                  <a:srgbClr val="319ECF"/>
                </a:solidFill>
              </a:rPr>
              <a:t>				         	</a:t>
            </a:r>
            <a:r>
              <a:rPr lang="nl-NL" sz="4000">
                <a:solidFill>
                  <a:srgbClr val="006983"/>
                </a:solidFill>
              </a:rPr>
              <a:t>Jaargesprek</a:t>
            </a:r>
          </a:p>
        </p:txBody>
      </p:sp>
      <p:sp>
        <p:nvSpPr>
          <p:cNvPr id="3" name="Tijdelijke aanduiding voor inhoud 2"/>
          <p:cNvSpPr>
            <a:spLocks noGrp="1"/>
          </p:cNvSpPr>
          <p:nvPr>
            <p:ph idx="1"/>
          </p:nvPr>
        </p:nvSpPr>
        <p:spPr>
          <a:xfrm>
            <a:off x="434900" y="1910817"/>
            <a:ext cx="8229600" cy="4525963"/>
          </a:xfrm>
        </p:spPr>
        <p:txBody>
          <a:bodyPr>
            <a:normAutofit/>
          </a:bodyPr>
          <a:lstStyle/>
          <a:p>
            <a:endParaRPr lang="nl-NL" sz="2800"/>
          </a:p>
          <a:p>
            <a:r>
              <a:rPr lang="nl-NL" sz="2400"/>
              <a:t>Doel is tot overeeenstemming komen over te werken uren volgende jaar </a:t>
            </a:r>
          </a:p>
          <a:p>
            <a:r>
              <a:rPr lang="nl-NL" sz="2400"/>
              <a:t>Verantwoordelijkheid ook bij medewerker leggen</a:t>
            </a:r>
          </a:p>
          <a:p>
            <a:r>
              <a:rPr lang="nl-NL" sz="2400"/>
              <a:t>Afspraken monitoren </a:t>
            </a:r>
          </a:p>
          <a:p>
            <a:pPr marL="0" indent="0">
              <a:buNone/>
            </a:pPr>
            <a:endParaRPr lang="nl-NL" b="1"/>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15</a:t>
            </a:fld>
            <a:endParaRPr lang="en-US" dirty="0"/>
          </a:p>
        </p:txBody>
      </p:sp>
      <p:sp>
        <p:nvSpPr>
          <p:cNvPr id="7" name="Tijdelijke aanduiding voor inhoud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p:txBody>
      </p:sp>
      <p:sp>
        <p:nvSpPr>
          <p:cNvPr id="9" name="Freeform 5"/>
          <p:cNvSpPr>
            <a:spLocks/>
          </p:cNvSpPr>
          <p:nvPr/>
        </p:nvSpPr>
        <p:spPr bwMode="auto">
          <a:xfrm>
            <a:off x="0" y="660772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Rechthoek 4"/>
          <p:cNvSpPr/>
          <p:nvPr/>
        </p:nvSpPr>
        <p:spPr>
          <a:xfrm>
            <a:off x="457200" y="1268760"/>
            <a:ext cx="7614592" cy="1938992"/>
          </a:xfrm>
          <a:prstGeom prst="rect">
            <a:avLst/>
          </a:prstGeom>
        </p:spPr>
        <p:txBody>
          <a:bodyPr wrap="square">
            <a:spAutoFit/>
          </a:bodyPr>
          <a:lstStyle/>
          <a:p>
            <a:pPr algn="ctr"/>
            <a:r>
              <a:rPr lang="nl-NL" dirty="0"/>
              <a:t>4</a:t>
            </a:r>
            <a:r>
              <a:rPr lang="nl-NL"/>
              <a:t>. </a:t>
            </a:r>
            <a:r>
              <a:rPr lang="nl-NL" dirty="0"/>
              <a:t>Formaliseren van de inzet per medewerker op weekbasis in het jaargesprek</a:t>
            </a:r>
          </a:p>
          <a:p>
            <a:endParaRPr lang="nl-NL" dirty="0">
              <a:solidFill>
                <a:srgbClr val="208BD1"/>
              </a:solidFill>
            </a:endParaRPr>
          </a:p>
          <a:p>
            <a:endParaRPr lang="nl-NL" dirty="0">
              <a:solidFill>
                <a:srgbClr val="208BD1"/>
              </a:solidFill>
            </a:endParaRPr>
          </a:p>
          <a:p>
            <a:endParaRPr lang="nl-NL" dirty="0">
              <a:solidFill>
                <a:srgbClr val="208BD1"/>
              </a:solidFill>
            </a:endParaRPr>
          </a:p>
        </p:txBody>
      </p:sp>
      <p:pic>
        <p:nvPicPr>
          <p:cNvPr id="11"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686" y="4120191"/>
            <a:ext cx="2914650" cy="204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11"/>
          <p:cNvSpPr txBox="1"/>
          <p:nvPr/>
        </p:nvSpPr>
        <p:spPr>
          <a:xfrm>
            <a:off x="627071" y="4541782"/>
            <a:ext cx="4056831" cy="1769715"/>
          </a:xfrm>
          <a:prstGeom prst="rect">
            <a:avLst/>
          </a:prstGeom>
          <a:noFill/>
        </p:spPr>
        <p:txBody>
          <a:bodyPr wrap="square" rtlCol="0">
            <a:spAutoFit/>
          </a:bodyPr>
          <a:lstStyle/>
          <a:p>
            <a:r>
              <a:rPr lang="nl-NL" sz="1500" b="1" i="1"/>
              <a:t>(Download de instrumenten t.b.v. het jaargesprek als onderdeel van het stappenplan </a:t>
            </a:r>
            <a:r>
              <a:rPr lang="nl-NL" sz="1600" b="1" i="1"/>
              <a:t>op </a:t>
            </a:r>
            <a:r>
              <a:rPr lang="nl-NL" sz="1600" b="1" i="1">
                <a:hlinkClick r:id="rId5"/>
              </a:rPr>
              <a:t>www.samenpresteren.nu</a:t>
            </a:r>
            <a:r>
              <a:rPr lang="nl-NL" sz="1600" b="1" i="1"/>
              <a:t>, </a:t>
            </a:r>
            <a:r>
              <a:rPr lang="nl-NL" sz="1600" b="1" i="1">
                <a:hlinkClick r:id="rId6"/>
              </a:rPr>
              <a:t>www.werkenindesport.nl</a:t>
            </a:r>
            <a:r>
              <a:rPr lang="nl-NL" sz="1600" b="1" i="1"/>
              <a:t> of </a:t>
            </a:r>
            <a:r>
              <a:rPr lang="nl-NL" sz="1600" b="1" i="1">
                <a:hlinkClick r:id="rId7"/>
              </a:rPr>
              <a:t>www.sportwerkgever.nl</a:t>
            </a:r>
            <a:r>
              <a:rPr lang="nl-NL" sz="1600" b="1" i="1"/>
              <a:t>)</a:t>
            </a:r>
          </a:p>
          <a:p>
            <a:endParaRPr lang="nl-NL" sz="1500" b="1">
              <a:solidFill>
                <a:schemeClr val="accent6">
                  <a:lumMod val="75000"/>
                </a:schemeClr>
              </a:solidFill>
              <a:latin typeface="+mn-lt"/>
            </a:endParaRPr>
          </a:p>
        </p:txBody>
      </p:sp>
    </p:spTree>
    <p:extLst>
      <p:ext uri="{BB962C8B-B14F-4D97-AF65-F5344CB8AC3E}">
        <p14:creationId xmlns:p14="http://schemas.microsoft.com/office/powerpoint/2010/main" val="153431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normAutofit/>
          </a:bodyPr>
          <a:lstStyle/>
          <a:p>
            <a:r>
              <a:rPr lang="nl-NL" sz="3600" dirty="0">
                <a:solidFill>
                  <a:srgbClr val="319ECF"/>
                </a:solidFill>
              </a:rPr>
              <a:t>		           		</a:t>
            </a:r>
            <a:r>
              <a:rPr lang="nl-NL" sz="3600" dirty="0">
                <a:solidFill>
                  <a:srgbClr val="006983"/>
                </a:solidFill>
              </a:rPr>
              <a:t>Urenregistratie</a:t>
            </a:r>
          </a:p>
        </p:txBody>
      </p:sp>
      <p:sp>
        <p:nvSpPr>
          <p:cNvPr id="3" name="Tijdelijke aanduiding voor inhoud 2"/>
          <p:cNvSpPr>
            <a:spLocks noGrp="1"/>
          </p:cNvSpPr>
          <p:nvPr>
            <p:ph idx="1"/>
          </p:nvPr>
        </p:nvSpPr>
        <p:spPr>
          <a:xfrm>
            <a:off x="201935" y="1268760"/>
            <a:ext cx="8229600" cy="4525963"/>
          </a:xfrm>
        </p:spPr>
        <p:txBody>
          <a:bodyPr>
            <a:normAutofit/>
          </a:bodyPr>
          <a:lstStyle/>
          <a:p>
            <a:pPr marL="0" indent="0" algn="ctr">
              <a:buNone/>
            </a:pPr>
            <a:endParaRPr lang="nl-NL" sz="4800" dirty="0">
              <a:solidFill>
                <a:srgbClr val="208BD1"/>
              </a:solidFill>
            </a:endParaRPr>
          </a:p>
          <a:p>
            <a:pPr marL="0" indent="0">
              <a:buNone/>
            </a:pPr>
            <a:endParaRPr lang="nl-NL" b="1" dirty="0"/>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16</a:t>
            </a:fld>
            <a:endParaRPr lang="en-US" dirty="0"/>
          </a:p>
        </p:txBody>
      </p:sp>
      <p:sp>
        <p:nvSpPr>
          <p:cNvPr id="7" name="Tijdelijke aanduiding voor inhoud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nl-NL" dirty="0"/>
          </a:p>
          <a:p>
            <a:pPr marL="0" indent="0" fontAlgn="auto">
              <a:spcAft>
                <a:spcPts val="0"/>
              </a:spcAft>
              <a:buNone/>
            </a:pPr>
            <a:endParaRPr lang="nl-NL" dirty="0"/>
          </a:p>
          <a:p>
            <a:pPr marL="0" indent="0" fontAlgn="auto">
              <a:spcAft>
                <a:spcPts val="0"/>
              </a:spcAft>
              <a:buNone/>
            </a:pPr>
            <a:endParaRPr lang="nl-NL" dirty="0"/>
          </a:p>
          <a:p>
            <a:pPr fontAlgn="auto">
              <a:spcAft>
                <a:spcPts val="0"/>
              </a:spcAft>
              <a:buFont typeface="Wingdings" panose="05000000000000000000" pitchFamily="2" charset="2"/>
              <a:buChar char="Ø"/>
            </a:pPr>
            <a:endParaRPr lang="nl-NL" dirty="0"/>
          </a:p>
          <a:p>
            <a:pPr fontAlgn="auto">
              <a:spcAft>
                <a:spcPts val="0"/>
              </a:spcAft>
            </a:pPr>
            <a:endParaRPr lang="nl-NL" dirty="0"/>
          </a:p>
          <a:p>
            <a:pPr fontAlgn="auto">
              <a:spcAft>
                <a:spcPts val="0"/>
              </a:spcAft>
            </a:pPr>
            <a:endParaRPr lang="nl-NL" dirty="0"/>
          </a:p>
          <a:p>
            <a:pPr fontAlgn="auto">
              <a:spcAft>
                <a:spcPts val="0"/>
              </a:spcAft>
            </a:pPr>
            <a:endParaRPr lang="nl-NL" dirty="0"/>
          </a:p>
          <a:p>
            <a:pPr fontAlgn="auto">
              <a:spcAft>
                <a:spcPts val="0"/>
              </a:spcAft>
            </a:pPr>
            <a:endParaRPr lang="nl-NL" dirty="0"/>
          </a:p>
          <a:p>
            <a:pPr fontAlgn="auto">
              <a:spcAft>
                <a:spcPts val="0"/>
              </a:spcAft>
            </a:pPr>
            <a:endParaRPr lang="nl-NL" dirty="0"/>
          </a:p>
        </p:txBody>
      </p:sp>
      <p:sp>
        <p:nvSpPr>
          <p:cNvPr id="9" name="Freeform 5"/>
          <p:cNvSpPr>
            <a:spLocks/>
          </p:cNvSpPr>
          <p:nvPr/>
        </p:nvSpPr>
        <p:spPr bwMode="auto">
          <a:xfrm>
            <a:off x="0" y="660772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Rechthoek 4"/>
          <p:cNvSpPr/>
          <p:nvPr/>
        </p:nvSpPr>
        <p:spPr>
          <a:xfrm>
            <a:off x="467544" y="1860848"/>
            <a:ext cx="7614592" cy="830997"/>
          </a:xfrm>
          <a:prstGeom prst="rect">
            <a:avLst/>
          </a:prstGeom>
        </p:spPr>
        <p:txBody>
          <a:bodyPr wrap="square">
            <a:spAutoFit/>
          </a:bodyPr>
          <a:lstStyle/>
          <a:p>
            <a:pPr algn="ctr"/>
            <a:r>
              <a:rPr lang="nl-NL" dirty="0"/>
              <a:t>5. Monitoren </a:t>
            </a:r>
            <a:r>
              <a:rPr lang="nl-NL" dirty="0" err="1"/>
              <a:t>jaarurenafspraken</a:t>
            </a:r>
            <a:r>
              <a:rPr lang="nl-NL"/>
              <a:t> en daadwerkelijke uren</a:t>
            </a:r>
          </a:p>
        </p:txBody>
      </p:sp>
      <p:pic>
        <p:nvPicPr>
          <p:cNvPr id="11"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99695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61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0"/>
            <a:ext cx="8229600" cy="1143000"/>
          </a:xfrm>
        </p:spPr>
        <p:txBody>
          <a:bodyPr>
            <a:noAutofit/>
          </a:bodyPr>
          <a:lstStyle/>
          <a:p>
            <a:r>
              <a:rPr lang="nl-NL" sz="3600" dirty="0">
                <a:solidFill>
                  <a:srgbClr val="319ECF"/>
                </a:solidFill>
              </a:rPr>
              <a:t>		</a:t>
            </a:r>
            <a:br>
              <a:rPr lang="nl-NL" sz="3600">
                <a:solidFill>
                  <a:srgbClr val="319ECF"/>
                </a:solidFill>
              </a:rPr>
            </a:br>
            <a:r>
              <a:rPr lang="nl-NL" sz="4000">
                <a:solidFill>
                  <a:srgbClr val="006983"/>
                </a:solidFill>
              </a:rPr>
              <a:t>Organisatie </a:t>
            </a:r>
            <a:r>
              <a:rPr lang="nl-NL" sz="4000" dirty="0">
                <a:solidFill>
                  <a:srgbClr val="006983"/>
                </a:solidFill>
              </a:rPr>
              <a:t>en cultuur</a:t>
            </a:r>
            <a:endParaRPr lang="nl-NL" sz="3600" dirty="0">
              <a:solidFill>
                <a:srgbClr val="006983"/>
              </a:solidFill>
            </a:endParaRPr>
          </a:p>
        </p:txBody>
      </p:sp>
      <p:sp>
        <p:nvSpPr>
          <p:cNvPr id="3" name="Tijdelijke aanduiding voor inhoud 2"/>
          <p:cNvSpPr>
            <a:spLocks noGrp="1"/>
          </p:cNvSpPr>
          <p:nvPr>
            <p:ph idx="1"/>
          </p:nvPr>
        </p:nvSpPr>
        <p:spPr>
          <a:xfrm>
            <a:off x="323528" y="1865709"/>
            <a:ext cx="8229600" cy="4525963"/>
          </a:xfrm>
        </p:spPr>
        <p:txBody>
          <a:bodyPr>
            <a:normAutofit/>
          </a:bodyPr>
          <a:lstStyle/>
          <a:p>
            <a:pPr marL="0" indent="0">
              <a:buNone/>
            </a:pPr>
            <a:endParaRPr lang="nl-NL" dirty="0"/>
          </a:p>
          <a:p>
            <a:pPr marL="0" indent="0">
              <a:buNone/>
            </a:pPr>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17</a:t>
            </a:fld>
            <a:endParaRPr lang="en-US" dirty="0"/>
          </a:p>
        </p:txBody>
      </p:sp>
      <p:sp>
        <p:nvSpPr>
          <p:cNvPr id="9" name="Freeform 5"/>
          <p:cNvSpPr>
            <a:spLocks/>
          </p:cNvSpPr>
          <p:nvPr/>
        </p:nvSpPr>
        <p:spPr bwMode="auto">
          <a:xfrm>
            <a:off x="0" y="6597351"/>
            <a:ext cx="5796136" cy="45719"/>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Tijdelijke aanduiding voor inhoud 2"/>
          <p:cNvSpPr txBox="1">
            <a:spLocks/>
          </p:cNvSpPr>
          <p:nvPr/>
        </p:nvSpPr>
        <p:spPr>
          <a:xfrm>
            <a:off x="755576" y="156733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l-NL" dirty="0"/>
              <a:t>Wat is werk, wat niet?</a:t>
            </a:r>
          </a:p>
          <a:p>
            <a:pPr fontAlgn="auto">
              <a:spcAft>
                <a:spcPts val="0"/>
              </a:spcAft>
            </a:pPr>
            <a:r>
              <a:rPr lang="nl-NL" dirty="0"/>
              <a:t>Hoe voorkom ik overbelasting?</a:t>
            </a:r>
          </a:p>
          <a:p>
            <a:pPr fontAlgn="auto">
              <a:spcAft>
                <a:spcPts val="0"/>
              </a:spcAft>
            </a:pPr>
            <a:r>
              <a:rPr lang="nl-NL" dirty="0"/>
              <a:t>Hoe ga ik om met urenmentaliteit?</a:t>
            </a:r>
          </a:p>
          <a:p>
            <a:pPr fontAlgn="auto">
              <a:spcAft>
                <a:spcPts val="0"/>
              </a:spcAft>
            </a:pPr>
            <a:r>
              <a:rPr lang="nl-NL" dirty="0"/>
              <a:t>Hoe voer ik </a:t>
            </a:r>
            <a:r>
              <a:rPr lang="nl-NL"/>
              <a:t>JUS in?</a:t>
            </a:r>
            <a:endParaRPr lang="nl-NL" dirty="0"/>
          </a:p>
          <a:p>
            <a:pPr fontAlgn="auto">
              <a:spcAft>
                <a:spcPts val="0"/>
              </a:spcAft>
            </a:pPr>
            <a:endParaRPr lang="nl-NL" sz="2400" dirty="0"/>
          </a:p>
          <a:p>
            <a:pPr fontAlgn="auto">
              <a:spcAft>
                <a:spcPts val="0"/>
              </a:spcAft>
            </a:pPr>
            <a:endParaRPr lang="nl-NL" dirty="0"/>
          </a:p>
          <a:p>
            <a:pPr marL="0" indent="0" fontAlgn="auto">
              <a:spcAft>
                <a:spcPts val="0"/>
              </a:spcAft>
              <a:buNone/>
            </a:pPr>
            <a:endParaRPr lang="nl-NL" dirty="0"/>
          </a:p>
          <a:p>
            <a:pPr marL="0" indent="0" fontAlgn="auto">
              <a:spcAft>
                <a:spcPts val="0"/>
              </a:spcAft>
              <a:buNone/>
            </a:pPr>
            <a:endParaRPr lang="nl-NL" dirty="0"/>
          </a:p>
          <a:p>
            <a:pPr fontAlgn="auto">
              <a:spcAft>
                <a:spcPts val="0"/>
              </a:spcAft>
              <a:buFont typeface="Wingdings" panose="05000000000000000000" pitchFamily="2" charset="2"/>
              <a:buChar char="Ø"/>
            </a:pPr>
            <a:endParaRPr lang="nl-NL" dirty="0"/>
          </a:p>
          <a:p>
            <a:pPr fontAlgn="auto">
              <a:spcAft>
                <a:spcPts val="0"/>
              </a:spcAft>
            </a:pPr>
            <a:endParaRPr lang="nl-NL" dirty="0"/>
          </a:p>
          <a:p>
            <a:pPr fontAlgn="auto">
              <a:spcAft>
                <a:spcPts val="0"/>
              </a:spcAft>
            </a:pPr>
            <a:endParaRPr lang="nl-NL" dirty="0"/>
          </a:p>
          <a:p>
            <a:pPr fontAlgn="auto">
              <a:spcAft>
                <a:spcPts val="0"/>
              </a:spcAft>
            </a:pPr>
            <a:endParaRPr lang="nl-NL" dirty="0"/>
          </a:p>
          <a:p>
            <a:pPr fontAlgn="auto">
              <a:spcAft>
                <a:spcPts val="0"/>
              </a:spcAft>
            </a:pPr>
            <a:endParaRPr lang="nl-NL" dirty="0"/>
          </a:p>
          <a:p>
            <a:pPr fontAlgn="auto">
              <a:spcAft>
                <a:spcPts val="0"/>
              </a:spcAft>
            </a:pPr>
            <a:endParaRPr lang="nl-NL" dirty="0"/>
          </a:p>
        </p:txBody>
      </p:sp>
      <p:pic>
        <p:nvPicPr>
          <p:cNvPr id="11"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43" y="3501008"/>
            <a:ext cx="3312384" cy="2815881"/>
          </a:xfrm>
          <a:prstGeom prst="rect">
            <a:avLst/>
          </a:prstGeom>
        </p:spPr>
      </p:pic>
    </p:spTree>
    <p:extLst>
      <p:ext uri="{BB962C8B-B14F-4D97-AF65-F5344CB8AC3E}">
        <p14:creationId xmlns:p14="http://schemas.microsoft.com/office/powerpoint/2010/main" val="102978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3040" y="225214"/>
            <a:ext cx="8229600" cy="1143000"/>
          </a:xfrm>
        </p:spPr>
        <p:txBody>
          <a:bodyPr>
            <a:normAutofit fontScale="90000"/>
          </a:bodyPr>
          <a:lstStyle/>
          <a:p>
            <a:r>
              <a:rPr lang="nl-NL" sz="3600">
                <a:solidFill>
                  <a:srgbClr val="319ECF"/>
                </a:solidFill>
              </a:rPr>
              <a:t>		</a:t>
            </a:r>
            <a:r>
              <a:rPr lang="nl-NL" sz="3600">
                <a:solidFill>
                  <a:srgbClr val="006983"/>
                </a:solidFill>
              </a:rPr>
              <a:t>Wat is werk, wat niet?</a:t>
            </a:r>
            <a:br>
              <a:rPr lang="nl-NL" sz="3600">
                <a:solidFill>
                  <a:srgbClr val="006983"/>
                </a:solidFill>
              </a:rPr>
            </a:br>
            <a:endParaRPr lang="nl-NL" sz="3600">
              <a:solidFill>
                <a:srgbClr val="006983"/>
              </a:solidFill>
            </a:endParaRPr>
          </a:p>
        </p:txBody>
      </p:sp>
      <p:pic>
        <p:nvPicPr>
          <p:cNvPr id="12289"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10" y="1556792"/>
            <a:ext cx="360045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9DB1AE09-9CA3-4172-B5F9-504071266804}" type="slidenum">
              <a:rPr lang="en-US" smtClean="0"/>
              <a:pPr/>
              <a:t>18</a:t>
            </a:fld>
            <a:endParaRPr lang="en-US" dirty="0"/>
          </a:p>
        </p:txBody>
      </p:sp>
      <p:sp>
        <p:nvSpPr>
          <p:cNvPr id="7" name="Tijdelijke aanduiding voor inhoud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nl-NL"/>
          </a:p>
          <a:p>
            <a:pPr marL="0" indent="0" fontAlgn="auto">
              <a:spcAft>
                <a:spcPts val="0"/>
              </a:spcAft>
              <a:buNone/>
            </a:pPr>
            <a:endParaRPr lang="nl-NL"/>
          </a:p>
          <a:p>
            <a:pPr marL="0" indent="0" fontAlgn="auto">
              <a:spcAft>
                <a:spcPts val="0"/>
              </a:spcAft>
              <a:buNone/>
            </a:pPr>
            <a:endParaRPr lang="nl-NL"/>
          </a:p>
          <a:p>
            <a:pPr fontAlgn="auto">
              <a:spcAft>
                <a:spcPts val="0"/>
              </a:spcAft>
              <a:buFont typeface="Wingdings" panose="05000000000000000000" pitchFamily="2" charset="2"/>
              <a:buChar char="Ø"/>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p:txBody>
      </p:sp>
      <p:sp>
        <p:nvSpPr>
          <p:cNvPr id="9"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840" y="1556792"/>
            <a:ext cx="3657600" cy="26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C:\Users\Jim\Pictures\Logo eusamenprester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39552" y="4685074"/>
            <a:ext cx="8424968" cy="707886"/>
          </a:xfrm>
          <a:prstGeom prst="rect">
            <a:avLst/>
          </a:prstGeom>
          <a:noFill/>
        </p:spPr>
        <p:txBody>
          <a:bodyPr wrap="square" rtlCol="0">
            <a:spAutoFit/>
          </a:bodyPr>
          <a:lstStyle/>
          <a:p>
            <a:r>
              <a:rPr lang="nl-NL" sz="2000" b="1">
                <a:solidFill>
                  <a:srgbClr val="006983"/>
                </a:solidFill>
              </a:rPr>
              <a:t>Stelling 1: </a:t>
            </a:r>
            <a:r>
              <a:rPr lang="nl-NL" sz="2000">
                <a:solidFill>
                  <a:srgbClr val="006983"/>
                </a:solidFill>
              </a:rPr>
              <a:t>Het bezoeken van een sportevenement buiten werktijden valt niet onder werk: werk en hobby moeten gescheiden blijven</a:t>
            </a:r>
          </a:p>
        </p:txBody>
      </p:sp>
      <p:sp>
        <p:nvSpPr>
          <p:cNvPr id="13" name="Tekstvak 12"/>
          <p:cNvSpPr txBox="1"/>
          <p:nvPr/>
        </p:nvSpPr>
        <p:spPr>
          <a:xfrm>
            <a:off x="539552" y="5601434"/>
            <a:ext cx="8424968" cy="707886"/>
          </a:xfrm>
          <a:prstGeom prst="rect">
            <a:avLst/>
          </a:prstGeom>
          <a:noFill/>
        </p:spPr>
        <p:txBody>
          <a:bodyPr wrap="square" rtlCol="0">
            <a:spAutoFit/>
          </a:bodyPr>
          <a:lstStyle/>
          <a:p>
            <a:r>
              <a:rPr lang="nl-NL" sz="2000" b="1" dirty="0">
                <a:solidFill>
                  <a:srgbClr val="006983"/>
                </a:solidFill>
              </a:rPr>
              <a:t>Stelling 2: </a:t>
            </a:r>
            <a:r>
              <a:rPr lang="nl-NL" sz="2000" dirty="0">
                <a:solidFill>
                  <a:srgbClr val="006983"/>
                </a:solidFill>
              </a:rPr>
              <a:t>Af en toe werken in de avond of  het weekend hoort bij de functie. Die uren hoeven </a:t>
            </a:r>
            <a:r>
              <a:rPr lang="nl-NL" sz="2000">
                <a:solidFill>
                  <a:srgbClr val="006983"/>
                </a:solidFill>
              </a:rPr>
              <a:t>niet te worden gecompenseerd</a:t>
            </a:r>
            <a:r>
              <a:rPr lang="nl-NL" sz="2000" dirty="0">
                <a:solidFill>
                  <a:srgbClr val="006983"/>
                </a:solidFill>
              </a:rPr>
              <a:t>.</a:t>
            </a:r>
          </a:p>
        </p:txBody>
      </p:sp>
    </p:spTree>
    <p:extLst>
      <p:ext uri="{BB962C8B-B14F-4D97-AF65-F5344CB8AC3E}">
        <p14:creationId xmlns:p14="http://schemas.microsoft.com/office/powerpoint/2010/main" val="76298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5214"/>
            <a:ext cx="9144000" cy="1143000"/>
          </a:xfrm>
        </p:spPr>
        <p:txBody>
          <a:bodyPr>
            <a:normAutofit fontScale="90000"/>
          </a:bodyPr>
          <a:lstStyle/>
          <a:p>
            <a:r>
              <a:rPr lang="nl-NL" sz="3600">
                <a:solidFill>
                  <a:srgbClr val="319ECF"/>
                </a:solidFill>
              </a:rPr>
              <a:t>			</a:t>
            </a:r>
            <a:r>
              <a:rPr lang="nl-NL" sz="4000">
                <a:solidFill>
                  <a:srgbClr val="319ECF"/>
                </a:solidFill>
              </a:rPr>
              <a:t>   </a:t>
            </a:r>
            <a:r>
              <a:rPr lang="nl-NL" sz="4000">
                <a:solidFill>
                  <a:srgbClr val="006983"/>
                </a:solidFill>
              </a:rPr>
              <a:t>Hoe voorkom ik overbelasting?</a:t>
            </a:r>
            <a:br>
              <a:rPr lang="nl-NL" sz="4000">
                <a:solidFill>
                  <a:srgbClr val="006983"/>
                </a:solidFill>
              </a:rPr>
            </a:br>
            <a:endParaRPr lang="nl-NL" sz="4000">
              <a:solidFill>
                <a:srgbClr val="006983"/>
              </a:solidFill>
            </a:endParaRPr>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30" y="1052736"/>
            <a:ext cx="4788599" cy="340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9DB1AE09-9CA3-4172-B5F9-504071266804}" type="slidenum">
              <a:rPr lang="en-US" smtClean="0"/>
              <a:pPr/>
              <a:t>19</a:t>
            </a:fld>
            <a:endParaRPr lang="en-US" dirty="0"/>
          </a:p>
        </p:txBody>
      </p:sp>
      <p:sp>
        <p:nvSpPr>
          <p:cNvPr id="7" name="Tijdelijke aanduiding voor inhoud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nl-NL"/>
          </a:p>
          <a:p>
            <a:pPr marL="0" indent="0" fontAlgn="auto">
              <a:spcAft>
                <a:spcPts val="0"/>
              </a:spcAft>
              <a:buNone/>
            </a:pPr>
            <a:endParaRPr lang="nl-NL"/>
          </a:p>
          <a:p>
            <a:pPr marL="0" indent="0" fontAlgn="auto">
              <a:spcAft>
                <a:spcPts val="0"/>
              </a:spcAft>
              <a:buNone/>
            </a:pPr>
            <a:endParaRPr lang="nl-NL"/>
          </a:p>
          <a:p>
            <a:pPr fontAlgn="auto">
              <a:spcAft>
                <a:spcPts val="0"/>
              </a:spcAft>
              <a:buFont typeface="Wingdings" panose="05000000000000000000" pitchFamily="2" charset="2"/>
              <a:buChar char="Ø"/>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p:txBody>
      </p:sp>
      <p:sp>
        <p:nvSpPr>
          <p:cNvPr id="9"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11" name="Picture 3" descr="C:\Users\Jim\Pictures\Logo eusamenprest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504987" y="4573577"/>
            <a:ext cx="8424968" cy="707886"/>
          </a:xfrm>
          <a:prstGeom prst="rect">
            <a:avLst/>
          </a:prstGeom>
          <a:noFill/>
        </p:spPr>
        <p:txBody>
          <a:bodyPr wrap="square" rtlCol="0">
            <a:spAutoFit/>
          </a:bodyPr>
          <a:lstStyle/>
          <a:p>
            <a:r>
              <a:rPr lang="nl-NL" sz="2000" b="1" dirty="0">
                <a:solidFill>
                  <a:srgbClr val="006983"/>
                </a:solidFill>
              </a:rPr>
              <a:t>Stelling 1: </a:t>
            </a:r>
            <a:r>
              <a:rPr lang="nl-NL" sz="2000" dirty="0">
                <a:solidFill>
                  <a:srgbClr val="006983"/>
                </a:solidFill>
              </a:rPr>
              <a:t>Het is een verantwoordelijkheid van de organisatie om medewerkers te beschermen. In dat kader kan je ‘verplicht’ vrij roosteren</a:t>
            </a:r>
          </a:p>
        </p:txBody>
      </p:sp>
      <p:sp>
        <p:nvSpPr>
          <p:cNvPr id="13" name="Tekstvak 12"/>
          <p:cNvSpPr txBox="1"/>
          <p:nvPr/>
        </p:nvSpPr>
        <p:spPr>
          <a:xfrm>
            <a:off x="467544" y="5653697"/>
            <a:ext cx="8424968" cy="707886"/>
          </a:xfrm>
          <a:prstGeom prst="rect">
            <a:avLst/>
          </a:prstGeom>
          <a:noFill/>
        </p:spPr>
        <p:txBody>
          <a:bodyPr wrap="square" rtlCol="0">
            <a:spAutoFit/>
          </a:bodyPr>
          <a:lstStyle/>
          <a:p>
            <a:r>
              <a:rPr lang="nl-NL" sz="2000" b="1" dirty="0">
                <a:solidFill>
                  <a:srgbClr val="006983"/>
                </a:solidFill>
              </a:rPr>
              <a:t>Stelling 2: </a:t>
            </a:r>
            <a:r>
              <a:rPr lang="nl-NL" sz="2000" dirty="0">
                <a:solidFill>
                  <a:srgbClr val="006983"/>
                </a:solidFill>
              </a:rPr>
              <a:t>Voor medewerkers verbonden aan de topsport (bijvoorbeeld trainers) passen de JUS niet</a:t>
            </a:r>
          </a:p>
        </p:txBody>
      </p:sp>
    </p:spTree>
    <p:extLst>
      <p:ext uri="{BB962C8B-B14F-4D97-AF65-F5344CB8AC3E}">
        <p14:creationId xmlns:p14="http://schemas.microsoft.com/office/powerpoint/2010/main" val="213605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title"/>
          </p:nvPr>
        </p:nvSpPr>
        <p:spPr>
          <a:xfrm>
            <a:off x="-6422" y="-482"/>
            <a:ext cx="9144000" cy="1204395"/>
          </a:xfrm>
          <a:noFill/>
          <a:ln/>
        </p:spPr>
        <p:txBody>
          <a:bodyPr>
            <a:normAutofit/>
          </a:bodyPr>
          <a:lstStyle/>
          <a:p>
            <a:pPr algn="ctr"/>
            <a:r>
              <a:rPr lang="en-US" sz="3600">
                <a:solidFill>
                  <a:srgbClr val="319ECF"/>
                </a:solidFill>
              </a:rPr>
              <a:t>					</a:t>
            </a:r>
            <a:r>
              <a:rPr lang="en-US" sz="3600">
                <a:solidFill>
                  <a:srgbClr val="006983"/>
                </a:solidFill>
              </a:rPr>
              <a:t>De gedachte achter JUS</a:t>
            </a:r>
            <a:endParaRPr lang="en-US" sz="3200" dirty="0">
              <a:solidFill>
                <a:srgbClr val="006983"/>
              </a:solidFill>
            </a:endParaRPr>
          </a:p>
        </p:txBody>
      </p:sp>
      <p:sp>
        <p:nvSpPr>
          <p:cNvPr id="328706" name="Rectangle 2"/>
          <p:cNvSpPr>
            <a:spLocks noGrp="1" noChangeArrowheads="1"/>
          </p:cNvSpPr>
          <p:nvPr>
            <p:ph idx="1"/>
          </p:nvPr>
        </p:nvSpPr>
        <p:spPr>
          <a:xfrm>
            <a:off x="326677" y="1063402"/>
            <a:ext cx="7365107" cy="4741862"/>
          </a:xfrm>
        </p:spPr>
        <p:txBody>
          <a:bodyPr>
            <a:normAutofit/>
          </a:bodyPr>
          <a:lstStyle/>
          <a:p>
            <a:pPr marL="0" indent="0">
              <a:lnSpc>
                <a:spcPct val="80000"/>
              </a:lnSpc>
              <a:buNone/>
            </a:pPr>
            <a:endParaRPr lang="nl-NL" sz="2400" dirty="0"/>
          </a:p>
          <a:p>
            <a:pPr>
              <a:lnSpc>
                <a:spcPct val="80000"/>
              </a:lnSpc>
            </a:pPr>
            <a:r>
              <a:rPr lang="nl-NL" sz="2400" dirty="0"/>
              <a:t>Plannen op basis van behoefte </a:t>
            </a:r>
          </a:p>
          <a:p>
            <a:pPr>
              <a:lnSpc>
                <a:spcPct val="80000"/>
              </a:lnSpc>
            </a:pPr>
            <a:r>
              <a:rPr lang="nl-NL" sz="2400" dirty="0" err="1"/>
              <a:t>Vraaggestuurde</a:t>
            </a:r>
            <a:r>
              <a:rPr lang="nl-NL" sz="2400" dirty="0"/>
              <a:t> inzet i.p.v. op basis van beschikbaarheid</a:t>
            </a:r>
          </a:p>
          <a:p>
            <a:pPr>
              <a:lnSpc>
                <a:spcPct val="80000"/>
              </a:lnSpc>
            </a:pPr>
            <a:r>
              <a:rPr lang="nl-NL" sz="2400" dirty="0"/>
              <a:t>Capaciteitsmanagement: sturen op inzet medewerkers</a:t>
            </a:r>
          </a:p>
          <a:p>
            <a:pPr>
              <a:lnSpc>
                <a:spcPct val="80000"/>
              </a:lnSpc>
            </a:pPr>
            <a:r>
              <a:rPr lang="nl-NL" sz="2400" dirty="0"/>
              <a:t>Werkaanbod en beschikbaarheid optimaal op elkaar afgestemd</a:t>
            </a:r>
          </a:p>
          <a:p>
            <a:pPr>
              <a:lnSpc>
                <a:spcPct val="80000"/>
              </a:lnSpc>
              <a:buFontTx/>
              <a:buNone/>
            </a:pPr>
            <a:r>
              <a:rPr lang="nl-NL" sz="2400" dirty="0">
                <a:solidFill>
                  <a:schemeClr val="tx2"/>
                </a:solidFill>
              </a:rPr>
              <a:t>	</a:t>
            </a:r>
            <a:r>
              <a:rPr lang="nl-NL" sz="2400" dirty="0">
                <a:solidFill>
                  <a:srgbClr val="006983"/>
                </a:solidFill>
              </a:rPr>
              <a:t>Doel: optimalisatie inzet medewerkers op basis van de vraag</a:t>
            </a:r>
          </a:p>
          <a:p>
            <a:pPr>
              <a:lnSpc>
                <a:spcPct val="80000"/>
              </a:lnSpc>
            </a:pPr>
            <a:endParaRPr lang="nl-NL" sz="2400" dirty="0">
              <a:solidFill>
                <a:srgbClr val="4B306A"/>
              </a:solidFill>
              <a:latin typeface="Gill Sans MT" pitchFamily="34" charset="0"/>
            </a:endParaRPr>
          </a:p>
          <a:p>
            <a:pPr>
              <a:lnSpc>
                <a:spcPct val="80000"/>
              </a:lnSpc>
            </a:pPr>
            <a:endParaRPr lang="nl-NL" sz="2400" dirty="0">
              <a:solidFill>
                <a:srgbClr val="4B306A"/>
              </a:solidFill>
              <a:latin typeface="Gill Sans MT" pitchFamily="34" charset="0"/>
            </a:endParaRPr>
          </a:p>
        </p:txBody>
      </p:sp>
      <p:sp>
        <p:nvSpPr>
          <p:cNvPr id="328710" name="Text Box 6"/>
          <p:cNvSpPr txBox="1">
            <a:spLocks noChangeArrowheads="1"/>
          </p:cNvSpPr>
          <p:nvPr/>
        </p:nvSpPr>
        <p:spPr bwMode="auto">
          <a:xfrm rot="16200000">
            <a:off x="6734011" y="4098267"/>
            <a:ext cx="1944215" cy="461665"/>
          </a:xfrm>
          <a:prstGeom prst="rect">
            <a:avLst/>
          </a:prstGeom>
          <a:noFill/>
          <a:ln w="12700" algn="ctr">
            <a:noFill/>
            <a:miter lim="800000"/>
            <a:headEnd/>
            <a:tailEnd/>
          </a:ln>
          <a:effectLst/>
        </p:spPr>
        <p:txBody>
          <a:bodyPr wrap="square">
            <a:spAutoFit/>
          </a:bodyPr>
          <a:lstStyle/>
          <a:p>
            <a:r>
              <a:rPr lang="nl-NL" dirty="0">
                <a:solidFill>
                  <a:schemeClr val="bg1"/>
                </a:solidFill>
                <a:latin typeface="+mn-lt"/>
              </a:rPr>
              <a:t>Management</a:t>
            </a:r>
          </a:p>
        </p:txBody>
      </p:sp>
      <p:sp>
        <p:nvSpPr>
          <p:cNvPr id="11"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2052" name="Picture 4" descr="http://www.matchmakelaars.nl/img/header/Franch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49316"/>
            <a:ext cx="59912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im\Pictures\Logo eusamenprest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6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8256"/>
            <a:ext cx="8229600" cy="1143000"/>
          </a:xfrm>
        </p:spPr>
        <p:txBody>
          <a:bodyPr>
            <a:normAutofit/>
          </a:bodyPr>
          <a:lstStyle/>
          <a:p>
            <a:r>
              <a:rPr lang="nl-NL" sz="3600">
                <a:solidFill>
                  <a:srgbClr val="208BD1"/>
                </a:solidFill>
              </a:rPr>
              <a:t>               </a:t>
            </a:r>
            <a:r>
              <a:rPr lang="nl-NL" sz="3600">
                <a:solidFill>
                  <a:srgbClr val="006983"/>
                </a:solidFill>
              </a:rPr>
              <a:t>Hoe ga ik om met urenmentaliteit?</a:t>
            </a:r>
          </a:p>
        </p:txBody>
      </p:sp>
      <p:pic>
        <p:nvPicPr>
          <p:cNvPr id="1026" name="Picture 2" descr="C:\Users\Jim\Desktop\AG99NL_0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0" y="824084"/>
            <a:ext cx="3017520" cy="397306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9DB1AE09-9CA3-4172-B5F9-504071266804}" type="slidenum">
              <a:rPr lang="en-US" smtClean="0"/>
              <a:pPr/>
              <a:t>20</a:t>
            </a:fld>
            <a:endParaRPr lang="en-US" dirty="0"/>
          </a:p>
        </p:txBody>
      </p:sp>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8"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323528" y="4830879"/>
            <a:ext cx="8424968" cy="707886"/>
          </a:xfrm>
          <a:prstGeom prst="rect">
            <a:avLst/>
          </a:prstGeom>
          <a:noFill/>
        </p:spPr>
        <p:txBody>
          <a:bodyPr wrap="square" rtlCol="0">
            <a:spAutoFit/>
          </a:bodyPr>
          <a:lstStyle/>
          <a:p>
            <a:r>
              <a:rPr lang="nl-NL" sz="2000" b="1" dirty="0">
                <a:solidFill>
                  <a:srgbClr val="006983"/>
                </a:solidFill>
              </a:rPr>
              <a:t>Stelling 1: </a:t>
            </a:r>
            <a:r>
              <a:rPr lang="nl-NL" sz="2000" dirty="0">
                <a:solidFill>
                  <a:srgbClr val="006983"/>
                </a:solidFill>
              </a:rPr>
              <a:t>Invoering JUS leidt tot minder productie, we werken gemiddeld meer en moeten dat niet gaan bijhouden.</a:t>
            </a:r>
          </a:p>
        </p:txBody>
      </p:sp>
      <p:sp>
        <p:nvSpPr>
          <p:cNvPr id="11" name="Tekstvak 10"/>
          <p:cNvSpPr txBox="1"/>
          <p:nvPr/>
        </p:nvSpPr>
        <p:spPr>
          <a:xfrm>
            <a:off x="323528" y="5538765"/>
            <a:ext cx="8424968" cy="1015663"/>
          </a:xfrm>
          <a:prstGeom prst="rect">
            <a:avLst/>
          </a:prstGeom>
          <a:noFill/>
        </p:spPr>
        <p:txBody>
          <a:bodyPr wrap="square" rtlCol="0">
            <a:spAutoFit/>
          </a:bodyPr>
          <a:lstStyle/>
          <a:p>
            <a:r>
              <a:rPr lang="nl-NL" sz="2000" b="1" dirty="0">
                <a:solidFill>
                  <a:srgbClr val="006983"/>
                </a:solidFill>
              </a:rPr>
              <a:t>Stelling 2: </a:t>
            </a:r>
            <a:r>
              <a:rPr lang="nl-NL" sz="2000" dirty="0">
                <a:solidFill>
                  <a:srgbClr val="006983"/>
                </a:solidFill>
              </a:rPr>
              <a:t>Medewerkers meeruren laten compenseren door af en toe minderuren te maken? </a:t>
            </a:r>
            <a:r>
              <a:rPr lang="nl-NL" sz="2000" dirty="0" err="1">
                <a:solidFill>
                  <a:srgbClr val="006983"/>
                </a:solidFill>
              </a:rPr>
              <a:t>Onzin:er</a:t>
            </a:r>
            <a:r>
              <a:rPr lang="nl-NL" sz="2000" dirty="0">
                <a:solidFill>
                  <a:srgbClr val="006983"/>
                </a:solidFill>
              </a:rPr>
              <a:t> zijn tijdens de werktijden al genoeg momenten dat ze even wat rustiger aandoen</a:t>
            </a:r>
          </a:p>
        </p:txBody>
      </p:sp>
    </p:spTree>
    <p:extLst>
      <p:ext uri="{BB962C8B-B14F-4D97-AF65-F5344CB8AC3E}">
        <p14:creationId xmlns:p14="http://schemas.microsoft.com/office/powerpoint/2010/main" val="19008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27384"/>
            <a:ext cx="8229600" cy="1143000"/>
          </a:xfrm>
        </p:spPr>
        <p:txBody>
          <a:bodyPr>
            <a:normAutofit/>
          </a:bodyPr>
          <a:lstStyle/>
          <a:p>
            <a:r>
              <a:rPr lang="nl-NL" sz="3600" dirty="0">
                <a:solidFill>
                  <a:srgbClr val="208BD1"/>
                </a:solidFill>
              </a:rPr>
              <a:t>			</a:t>
            </a:r>
            <a:r>
              <a:rPr lang="nl-NL" sz="3600" dirty="0">
                <a:solidFill>
                  <a:srgbClr val="006983"/>
                </a:solidFill>
              </a:rPr>
              <a:t>En bedenk:</a:t>
            </a:r>
          </a:p>
        </p:txBody>
      </p:sp>
      <p:sp>
        <p:nvSpPr>
          <p:cNvPr id="9" name="Tijdelijke aanduiding voor inhoud 2"/>
          <p:cNvSpPr>
            <a:spLocks noGrp="1"/>
          </p:cNvSpPr>
          <p:nvPr>
            <p:ph idx="1"/>
          </p:nvPr>
        </p:nvSpPr>
        <p:spPr>
          <a:xfrm>
            <a:off x="411213" y="1351309"/>
            <a:ext cx="8229600" cy="4525963"/>
          </a:xfrm>
        </p:spPr>
        <p:txBody>
          <a:bodyPr>
            <a:normAutofit/>
          </a:bodyPr>
          <a:lstStyle/>
          <a:p>
            <a:r>
              <a:rPr lang="nl-NL" dirty="0"/>
              <a:t>Optimalisatie is een verbeterproces</a:t>
            </a:r>
          </a:p>
          <a:p>
            <a:r>
              <a:rPr lang="nl-NL" dirty="0"/>
              <a:t>Het hoeft niet volgende maand af te zijn</a:t>
            </a:r>
          </a:p>
          <a:p>
            <a:r>
              <a:rPr lang="nl-NL" dirty="0"/>
              <a:t>Stel je doelen niet te hoog</a:t>
            </a:r>
          </a:p>
          <a:p>
            <a:r>
              <a:rPr lang="nl-NL" dirty="0"/>
              <a:t>Streef niet teveel doelstellingen tegelijk na</a:t>
            </a:r>
          </a:p>
          <a:p>
            <a:pPr marL="0" indent="0" algn="ctr">
              <a:buNone/>
            </a:pPr>
            <a:endParaRPr lang="nl-NL" sz="4000" dirty="0">
              <a:solidFill>
                <a:srgbClr val="208BD1"/>
              </a:solidFill>
            </a:endParaRPr>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21</a:t>
            </a:fld>
            <a:endParaRPr lang="en-US" dirty="0"/>
          </a:p>
        </p:txBody>
      </p:sp>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8" name="Freeform 5"/>
          <p:cNvSpPr>
            <a:spLocks/>
          </p:cNvSpPr>
          <p:nvPr/>
        </p:nvSpPr>
        <p:spPr bwMode="auto">
          <a:xfrm>
            <a:off x="-36512" y="6512644"/>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title"/>
          </p:nvPr>
        </p:nvSpPr>
        <p:spPr>
          <a:xfrm>
            <a:off x="1264096" y="19275"/>
            <a:ext cx="7772400" cy="1066800"/>
          </a:xfrm>
          <a:noFill/>
          <a:ln/>
        </p:spPr>
        <p:txBody>
          <a:bodyPr>
            <a:normAutofit/>
          </a:bodyPr>
          <a:lstStyle/>
          <a:p>
            <a:pPr algn="ctr"/>
            <a:r>
              <a:rPr lang="en-US" sz="3600">
                <a:solidFill>
                  <a:srgbClr val="319ECF"/>
                </a:solidFill>
              </a:rPr>
              <a:t>				</a:t>
            </a:r>
            <a:r>
              <a:rPr lang="en-US" sz="3600">
                <a:solidFill>
                  <a:srgbClr val="006983"/>
                </a:solidFill>
              </a:rPr>
              <a:t>Wat is het verschil?</a:t>
            </a:r>
            <a:endParaRPr lang="en-US" sz="3600" dirty="0">
              <a:solidFill>
                <a:srgbClr val="006983"/>
              </a:solidFill>
            </a:endParaRPr>
          </a:p>
        </p:txBody>
      </p:sp>
      <p:sp>
        <p:nvSpPr>
          <p:cNvPr id="329730" name="Rectangle 2"/>
          <p:cNvSpPr>
            <a:spLocks noGrp="1" noChangeArrowheads="1"/>
          </p:cNvSpPr>
          <p:nvPr>
            <p:ph idx="1"/>
          </p:nvPr>
        </p:nvSpPr>
        <p:spPr>
          <a:xfrm>
            <a:off x="971550" y="1052513"/>
            <a:ext cx="6840538" cy="792162"/>
          </a:xfrm>
        </p:spPr>
        <p:txBody>
          <a:bodyPr/>
          <a:lstStyle/>
          <a:p>
            <a:pPr>
              <a:lnSpc>
                <a:spcPct val="90000"/>
              </a:lnSpc>
              <a:buFontTx/>
              <a:buNone/>
            </a:pPr>
            <a:endParaRPr lang="nl-NL" sz="2000" dirty="0">
              <a:solidFill>
                <a:srgbClr val="4B306A"/>
              </a:solidFill>
              <a:latin typeface="Gill Sans MT" pitchFamily="34" charset="0"/>
            </a:endParaRPr>
          </a:p>
          <a:p>
            <a:pPr>
              <a:lnSpc>
                <a:spcPct val="90000"/>
              </a:lnSpc>
              <a:buFontTx/>
              <a:buNone/>
            </a:pPr>
            <a:r>
              <a:rPr lang="nl-NL" sz="2200" dirty="0">
                <a:latin typeface="Gill Sans MT" pitchFamily="34" charset="0"/>
              </a:rPr>
              <a:t>Plannen </a:t>
            </a:r>
            <a:r>
              <a:rPr lang="nl-NL" sz="2200" dirty="0" err="1">
                <a:latin typeface="Gill Sans MT" pitchFamily="34" charset="0"/>
              </a:rPr>
              <a:t>o.b.v</a:t>
            </a:r>
            <a:r>
              <a:rPr lang="nl-NL" sz="2200" dirty="0">
                <a:latin typeface="Gill Sans MT" pitchFamily="34" charset="0"/>
              </a:rPr>
              <a:t>. beschikbaarheid</a:t>
            </a:r>
          </a:p>
        </p:txBody>
      </p:sp>
      <p:pic>
        <p:nvPicPr>
          <p:cNvPr id="329732" name="Picture 4"/>
          <p:cNvPicPr>
            <a:picLocks noChangeAspect="1" noChangeArrowheads="1"/>
          </p:cNvPicPr>
          <p:nvPr/>
        </p:nvPicPr>
        <p:blipFill>
          <a:blip r:embed="rId3" cstate="print"/>
          <a:srcRect/>
          <a:stretch>
            <a:fillRect/>
          </a:stretch>
        </p:blipFill>
        <p:spPr bwMode="auto">
          <a:xfrm>
            <a:off x="899592" y="1772816"/>
            <a:ext cx="5994400" cy="1800225"/>
          </a:xfrm>
          <a:prstGeom prst="rect">
            <a:avLst/>
          </a:prstGeom>
          <a:noFill/>
        </p:spPr>
      </p:pic>
      <p:sp>
        <p:nvSpPr>
          <p:cNvPr id="329734" name="Rectangle 6"/>
          <p:cNvSpPr>
            <a:spLocks noChangeArrowheads="1"/>
          </p:cNvSpPr>
          <p:nvPr/>
        </p:nvSpPr>
        <p:spPr bwMode="auto">
          <a:xfrm>
            <a:off x="1908150" y="3189289"/>
            <a:ext cx="6840314" cy="792162"/>
          </a:xfrm>
          <a:prstGeom prst="rect">
            <a:avLst/>
          </a:prstGeom>
          <a:noFill/>
          <a:ln w="9525">
            <a:noFill/>
            <a:miter lim="800000"/>
            <a:headEnd/>
            <a:tailEnd/>
          </a:ln>
          <a:effectLst/>
        </p:spPr>
        <p:txBody>
          <a:bodyPr/>
          <a:lstStyle/>
          <a:p>
            <a:pPr marL="342900" indent="-342900" algn="l">
              <a:lnSpc>
                <a:spcPct val="90000"/>
              </a:lnSpc>
              <a:spcBef>
                <a:spcPct val="20000"/>
              </a:spcBef>
              <a:buClr>
                <a:srgbClr val="FF7900"/>
              </a:buClr>
            </a:pPr>
            <a:endParaRPr lang="nl-NL" sz="2000" dirty="0">
              <a:solidFill>
                <a:srgbClr val="4B306A"/>
              </a:solidFill>
              <a:latin typeface="Gill Sans MT" pitchFamily="34" charset="0"/>
            </a:endParaRPr>
          </a:p>
          <a:p>
            <a:pPr marL="342900" indent="-342900" algn="l">
              <a:lnSpc>
                <a:spcPct val="90000"/>
              </a:lnSpc>
              <a:spcBef>
                <a:spcPct val="20000"/>
              </a:spcBef>
              <a:buClr>
                <a:srgbClr val="FF7900"/>
              </a:buClr>
            </a:pPr>
            <a:r>
              <a:rPr lang="nl-NL" sz="2200">
                <a:latin typeface="Gill Sans MT" pitchFamily="34" charset="0"/>
              </a:rPr>
              <a:t>Plannen o.b.v. werkaanbod(patronen</a:t>
            </a:r>
            <a:r>
              <a:rPr lang="nl-NL" sz="2200" dirty="0">
                <a:latin typeface="Gill Sans MT" pitchFamily="34" charset="0"/>
              </a:rPr>
              <a:t>)</a:t>
            </a:r>
          </a:p>
        </p:txBody>
      </p:sp>
      <p:sp>
        <p:nvSpPr>
          <p:cNvPr id="329735" name="AutoShape 7"/>
          <p:cNvSpPr>
            <a:spLocks noChangeArrowheads="1"/>
          </p:cNvSpPr>
          <p:nvPr/>
        </p:nvSpPr>
        <p:spPr bwMode="auto">
          <a:xfrm>
            <a:off x="251520" y="2780928"/>
            <a:ext cx="864741" cy="2449512"/>
          </a:xfrm>
          <a:prstGeom prst="curvedRightArrow">
            <a:avLst>
              <a:gd name="adj1" fmla="val 67974"/>
              <a:gd name="adj2" fmla="val 135947"/>
              <a:gd name="adj3" fmla="val 33333"/>
            </a:avLst>
          </a:prstGeom>
          <a:solidFill>
            <a:srgbClr val="319ECF"/>
          </a:solidFill>
          <a:ln w="12700">
            <a:noFill/>
            <a:miter lim="800000"/>
            <a:headEnd/>
            <a:tailEnd/>
          </a:ln>
          <a:effectLst/>
        </p:spPr>
        <p:txBody>
          <a:bodyPr wrap="none" anchor="ctr"/>
          <a:lstStyle/>
          <a:p>
            <a:endParaRPr lang="nl-NL"/>
          </a:p>
        </p:txBody>
      </p:sp>
      <p:sp>
        <p:nvSpPr>
          <p:cNvPr id="329736" name="Text Box 8"/>
          <p:cNvSpPr txBox="1">
            <a:spLocks noChangeArrowheads="1"/>
          </p:cNvSpPr>
          <p:nvPr/>
        </p:nvSpPr>
        <p:spPr bwMode="auto">
          <a:xfrm>
            <a:off x="1043608" y="4437112"/>
            <a:ext cx="1003801" cy="523220"/>
          </a:xfrm>
          <a:prstGeom prst="rect">
            <a:avLst/>
          </a:prstGeom>
          <a:noFill/>
          <a:ln w="12700" algn="ctr">
            <a:noFill/>
            <a:miter lim="800000"/>
            <a:headEnd/>
            <a:tailEnd/>
          </a:ln>
          <a:effectLst/>
        </p:spPr>
        <p:txBody>
          <a:bodyPr wrap="none">
            <a:spAutoFit/>
          </a:bodyPr>
          <a:lstStyle/>
          <a:p>
            <a:r>
              <a:rPr lang="nl-NL" sz="2800" b="1">
                <a:solidFill>
                  <a:schemeClr val="tx2">
                    <a:lumMod val="75000"/>
                  </a:schemeClr>
                </a:solidFill>
                <a:latin typeface="Gill Sans MT" pitchFamily="34" charset="0"/>
              </a:rPr>
              <a:t>JUS:</a:t>
            </a:r>
          </a:p>
        </p:txBody>
      </p:sp>
      <p:pic>
        <p:nvPicPr>
          <p:cNvPr id="329737" name="Picture 9"/>
          <p:cNvPicPr>
            <a:picLocks noChangeAspect="1" noChangeArrowheads="1"/>
          </p:cNvPicPr>
          <p:nvPr/>
        </p:nvPicPr>
        <p:blipFill>
          <a:blip r:embed="rId4" cstate="print"/>
          <a:srcRect/>
          <a:stretch>
            <a:fillRect/>
          </a:stretch>
        </p:blipFill>
        <p:spPr bwMode="auto">
          <a:xfrm>
            <a:off x="1907704" y="3981451"/>
            <a:ext cx="5761037" cy="1728788"/>
          </a:xfrm>
          <a:prstGeom prst="rect">
            <a:avLst/>
          </a:prstGeom>
          <a:noFill/>
        </p:spPr>
      </p:pic>
      <p:pic>
        <p:nvPicPr>
          <p:cNvPr id="12" name="Picture 2" descr="Wilbur Kookmeyer cartoon by creator Bob Penuel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844824"/>
            <a:ext cx="2174526" cy="16120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005685"/>
            <a:ext cx="2016224" cy="162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16" name="Picture 3" descr="C:\Users\Jim\Pictures\Logo eusamenprester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8904" y="-27384"/>
            <a:ext cx="8229600" cy="1143000"/>
          </a:xfrm>
        </p:spPr>
        <p:txBody>
          <a:bodyPr>
            <a:normAutofit/>
          </a:bodyPr>
          <a:lstStyle/>
          <a:p>
            <a:r>
              <a:rPr lang="nl-NL" sz="4000">
                <a:solidFill>
                  <a:srgbClr val="319ECF"/>
                </a:solidFill>
              </a:rPr>
              <a:t>			</a:t>
            </a:r>
            <a:r>
              <a:rPr lang="nl-NL" sz="3600">
                <a:solidFill>
                  <a:srgbClr val="006983"/>
                </a:solidFill>
              </a:rPr>
              <a:t>Jaaruren in de CAO sport</a:t>
            </a:r>
            <a:endParaRPr lang="nl-NL" sz="4000">
              <a:solidFill>
                <a:srgbClr val="006983"/>
              </a:solidFill>
            </a:endParaRPr>
          </a:p>
        </p:txBody>
      </p:sp>
      <p:sp>
        <p:nvSpPr>
          <p:cNvPr id="3" name="Tijdelijke aanduiding voor inhoud 2"/>
          <p:cNvSpPr>
            <a:spLocks noGrp="1"/>
          </p:cNvSpPr>
          <p:nvPr>
            <p:ph idx="1"/>
          </p:nvPr>
        </p:nvSpPr>
        <p:spPr>
          <a:xfrm>
            <a:off x="457200" y="1124744"/>
            <a:ext cx="8229600" cy="5256584"/>
          </a:xfrm>
        </p:spPr>
        <p:txBody>
          <a:bodyPr>
            <a:noAutofit/>
          </a:bodyPr>
          <a:lstStyle/>
          <a:p>
            <a:pPr marL="0" indent="0">
              <a:spcBef>
                <a:spcPts val="1800"/>
              </a:spcBef>
              <a:buNone/>
            </a:pPr>
            <a:r>
              <a:rPr lang="nl-NL" sz="2000" b="1" dirty="0">
                <a:solidFill>
                  <a:srgbClr val="34B233"/>
                </a:solidFill>
              </a:rPr>
              <a:t>Art. 26:</a:t>
            </a:r>
            <a:r>
              <a:rPr lang="nl-NL" sz="2000" dirty="0">
                <a:solidFill>
                  <a:srgbClr val="34B233"/>
                </a:solidFill>
              </a:rPr>
              <a:t> </a:t>
            </a:r>
            <a:r>
              <a:rPr lang="nl-NL" sz="2000" dirty="0"/>
              <a:t>De arbeidsduur bedraagt bij een voltijd dienstverband 1930 uur per jaar (gemiddeld 38 uur per </a:t>
            </a:r>
            <a:r>
              <a:rPr lang="nl-NL" sz="2000"/>
              <a:t>week).</a:t>
            </a:r>
          </a:p>
          <a:p>
            <a:pPr marL="0" indent="0">
              <a:spcBef>
                <a:spcPts val="1800"/>
              </a:spcBef>
              <a:buNone/>
            </a:pPr>
            <a:r>
              <a:rPr lang="nl-NL" sz="2000" b="1">
                <a:solidFill>
                  <a:srgbClr val="34B233"/>
                </a:solidFill>
              </a:rPr>
              <a:t>Art. 16: </a:t>
            </a:r>
            <a:r>
              <a:rPr lang="nl-NL" sz="2000"/>
              <a:t>Bij incidentele overschrijding van de arbeidsduur is de hoofdregel tijd-voor-tijd compensatie binnen hetzelfde refertejaar (of anders het kwartaal daaropvolgend). Als tijd-voor-tijd niet mogelijk is volgt uitbetaling en een overwerktoeslag van 30%.</a:t>
            </a:r>
          </a:p>
          <a:p>
            <a:pPr marL="0" indent="0">
              <a:spcBef>
                <a:spcPts val="1800"/>
              </a:spcBef>
              <a:buNone/>
            </a:pPr>
            <a:r>
              <a:rPr lang="nl-NL" sz="2000" b="1">
                <a:solidFill>
                  <a:srgbClr val="34B233"/>
                </a:solidFill>
              </a:rPr>
              <a:t>Art. 27.2: </a:t>
            </a:r>
            <a:r>
              <a:rPr lang="nl-NL" sz="2000"/>
              <a:t>De werkgever dient met instemming van de OR of PV een werktijdenregeling te hebben.</a:t>
            </a:r>
          </a:p>
          <a:p>
            <a:pPr marL="0" indent="0">
              <a:spcBef>
                <a:spcPts val="1800"/>
              </a:spcBef>
              <a:buNone/>
            </a:pPr>
            <a:r>
              <a:rPr lang="nl-NL" sz="2000" b="1">
                <a:solidFill>
                  <a:srgbClr val="34B233"/>
                </a:solidFill>
              </a:rPr>
              <a:t>Art</a:t>
            </a:r>
            <a:r>
              <a:rPr lang="nl-NL" sz="2000" b="1" dirty="0">
                <a:solidFill>
                  <a:srgbClr val="34B233"/>
                </a:solidFill>
              </a:rPr>
              <a:t>. 27.4: </a:t>
            </a:r>
            <a:r>
              <a:rPr lang="nl-NL" sz="2000" dirty="0"/>
              <a:t>De indeling van het jaarlijks arbeidspatroon wordt in overleg met de werknemer </a:t>
            </a:r>
            <a:r>
              <a:rPr lang="nl-NL" sz="2000"/>
              <a:t>bepaald.</a:t>
            </a:r>
            <a:endParaRPr lang="nl-NL" sz="2000" dirty="0"/>
          </a:p>
          <a:p>
            <a:pPr marL="0" indent="0">
              <a:spcBef>
                <a:spcPts val="1800"/>
              </a:spcBef>
              <a:buNone/>
            </a:pPr>
            <a:r>
              <a:rPr lang="nl-NL" sz="2000" b="1" dirty="0">
                <a:solidFill>
                  <a:srgbClr val="34B233"/>
                </a:solidFill>
              </a:rPr>
              <a:t>Art. 27.5: </a:t>
            </a:r>
            <a:r>
              <a:rPr lang="nl-NL" sz="2000" dirty="0"/>
              <a:t>Het overleg over het arbeidspatroon vindt tenminste jaarlijks plaats en is gericht op het bereiken van </a:t>
            </a:r>
            <a:r>
              <a:rPr lang="nl-NL" sz="2000"/>
              <a:t>overeenstemming.</a:t>
            </a:r>
            <a:endParaRPr lang="nl-NL" sz="2000" dirty="0"/>
          </a:p>
          <a:p>
            <a:pPr marL="0" indent="0">
              <a:spcBef>
                <a:spcPts val="1800"/>
              </a:spcBef>
              <a:buNone/>
            </a:pPr>
            <a:r>
              <a:rPr lang="nl-NL" sz="2000" b="1" dirty="0">
                <a:solidFill>
                  <a:srgbClr val="34B233"/>
                </a:solidFill>
              </a:rPr>
              <a:t>Art 27.7:</a:t>
            </a:r>
            <a:r>
              <a:rPr lang="nl-NL" sz="2000" dirty="0">
                <a:solidFill>
                  <a:srgbClr val="34B233"/>
                </a:solidFill>
              </a:rPr>
              <a:t> </a:t>
            </a:r>
            <a:r>
              <a:rPr lang="nl-NL" sz="2000" dirty="0"/>
              <a:t>Het salaris is gebaseerd op de gemiddelde arbeidsduur.</a:t>
            </a:r>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4</a:t>
            </a:fld>
            <a:endParaRPr lang="en-US" dirty="0"/>
          </a:p>
        </p:txBody>
      </p:sp>
      <p:sp>
        <p:nvSpPr>
          <p:cNvPr id="6"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8"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6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vvh-harlingen.nl/wp-content/uploads/2013/09/scheidsrechter-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628800"/>
            <a:ext cx="2667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34888" y="-99392"/>
            <a:ext cx="8229600" cy="1143000"/>
          </a:xfrm>
        </p:spPr>
        <p:txBody>
          <a:bodyPr>
            <a:normAutofit/>
          </a:bodyPr>
          <a:lstStyle/>
          <a:p>
            <a:r>
              <a:rPr lang="nl-NL" sz="3600">
                <a:solidFill>
                  <a:srgbClr val="319ECF"/>
                </a:solidFill>
              </a:rPr>
              <a:t>						</a:t>
            </a:r>
            <a:r>
              <a:rPr lang="nl-NL" sz="3600">
                <a:solidFill>
                  <a:srgbClr val="006983"/>
                </a:solidFill>
              </a:rPr>
              <a:t>Regelgeving</a:t>
            </a:r>
            <a:endParaRPr lang="nl-NL" sz="3600" dirty="0">
              <a:solidFill>
                <a:srgbClr val="006983"/>
              </a:solidFill>
            </a:endParaRPr>
          </a:p>
        </p:txBody>
      </p:sp>
      <p:sp>
        <p:nvSpPr>
          <p:cNvPr id="3" name="Tijdelijke aanduiding voor inhoud 2"/>
          <p:cNvSpPr>
            <a:spLocks noGrp="1"/>
          </p:cNvSpPr>
          <p:nvPr>
            <p:ph idx="1"/>
          </p:nvPr>
        </p:nvSpPr>
        <p:spPr>
          <a:xfrm>
            <a:off x="457200" y="1268760"/>
            <a:ext cx="7561262" cy="4857403"/>
          </a:xfrm>
        </p:spPr>
        <p:txBody>
          <a:bodyPr>
            <a:normAutofit fontScale="62500" lnSpcReduction="20000"/>
          </a:bodyPr>
          <a:lstStyle/>
          <a:p>
            <a:pPr>
              <a:buNone/>
            </a:pPr>
            <a:r>
              <a:rPr lang="nl-NL" dirty="0"/>
              <a:t>CAO</a:t>
            </a:r>
          </a:p>
          <a:p>
            <a:r>
              <a:rPr lang="nl-NL"/>
              <a:t>Per 16 weken gemiddeld maximaal 48 uur</a:t>
            </a:r>
          </a:p>
          <a:p>
            <a:r>
              <a:rPr lang="nl-NL"/>
              <a:t>Werktijden in de regel tussen 07:00-22:00</a:t>
            </a:r>
          </a:p>
          <a:p>
            <a:endParaRPr lang="nl-NL"/>
          </a:p>
          <a:p>
            <a:pPr marL="0" indent="0">
              <a:buNone/>
            </a:pPr>
            <a:endParaRPr lang="nl-NL"/>
          </a:p>
          <a:p>
            <a:pPr marL="0" indent="0">
              <a:buNone/>
            </a:pPr>
            <a:endParaRPr lang="nl-NL"/>
          </a:p>
          <a:p>
            <a:pPr marL="0" indent="0">
              <a:buNone/>
            </a:pPr>
            <a:endParaRPr lang="nl-NL" dirty="0"/>
          </a:p>
          <a:p>
            <a:pPr>
              <a:buNone/>
            </a:pPr>
            <a:r>
              <a:rPr lang="nl-NL" dirty="0"/>
              <a:t>ATW</a:t>
            </a:r>
          </a:p>
          <a:p>
            <a:r>
              <a:rPr lang="nl-NL" dirty="0"/>
              <a:t>Dagelijkse arbeidsduur maximaal 12 uren</a:t>
            </a:r>
          </a:p>
          <a:p>
            <a:r>
              <a:rPr lang="nl-NL" dirty="0"/>
              <a:t>Wekelijkse arbeidsduur maximaal 60 uren</a:t>
            </a:r>
          </a:p>
          <a:p>
            <a:r>
              <a:rPr lang="nl-NL" dirty="0"/>
              <a:t>Dagelijkse </a:t>
            </a:r>
            <a:r>
              <a:rPr lang="nl-NL"/>
              <a:t>rust minimaal </a:t>
            </a:r>
            <a:r>
              <a:rPr lang="nl-NL" dirty="0"/>
              <a:t>11 uren (1x/week 8 uren)</a:t>
            </a:r>
          </a:p>
          <a:p>
            <a:r>
              <a:rPr lang="nl-NL" dirty="0"/>
              <a:t>Wekelijkse rust </a:t>
            </a:r>
            <a:r>
              <a:rPr lang="nl-NL"/>
              <a:t>36 uur/7x24 uur </a:t>
            </a:r>
            <a:r>
              <a:rPr lang="nl-NL" dirty="0"/>
              <a:t>of 72 uur/14 etmalen (evt. splitsen in minimale rustperioden van 32 </a:t>
            </a:r>
            <a:r>
              <a:rPr lang="nl-NL"/>
              <a:t>uur)</a:t>
            </a:r>
          </a:p>
          <a:p>
            <a:r>
              <a:rPr lang="nl-NL"/>
              <a:t>Diensttijd langer dan 5,5 uur; 0,5 uur pauze verplicht, evt. splitsen in 2x15 minuten</a:t>
            </a:r>
            <a:endParaRPr lang="nl-NL" dirty="0"/>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5</a:t>
            </a:fld>
            <a:endParaRPr lang="en-US" dirty="0"/>
          </a:p>
        </p:txBody>
      </p:sp>
      <p:sp>
        <p:nvSpPr>
          <p:cNvPr id="6"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9" name="Picture 3" descr="C:\Users\Jim\Pictures\Logo eusamenprest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428" y="0"/>
            <a:ext cx="8385572" cy="1143000"/>
          </a:xfrm>
        </p:spPr>
        <p:txBody>
          <a:bodyPr>
            <a:normAutofit/>
          </a:bodyPr>
          <a:lstStyle/>
          <a:p>
            <a:r>
              <a:rPr lang="nl-NL" sz="3600">
                <a:solidFill>
                  <a:srgbClr val="319ECF"/>
                </a:solidFill>
              </a:rPr>
              <a:t>		</a:t>
            </a:r>
            <a:r>
              <a:rPr lang="nl-NL" sz="3600">
                <a:solidFill>
                  <a:srgbClr val="006983"/>
                </a:solidFill>
              </a:rPr>
              <a:t>           Stappenplan invoering JUS</a:t>
            </a:r>
          </a:p>
        </p:txBody>
      </p:sp>
      <p:sp>
        <p:nvSpPr>
          <p:cNvPr id="3" name="Tijdelijke aanduiding voor inhoud 2"/>
          <p:cNvSpPr>
            <a:spLocks noGrp="1"/>
          </p:cNvSpPr>
          <p:nvPr>
            <p:ph idx="1"/>
          </p:nvPr>
        </p:nvSpPr>
        <p:spPr>
          <a:xfrm>
            <a:off x="251520" y="1556792"/>
            <a:ext cx="8229600" cy="4525963"/>
          </a:xfrm>
        </p:spPr>
        <p:txBody>
          <a:bodyPr>
            <a:normAutofit/>
          </a:bodyPr>
          <a:lstStyle/>
          <a:p>
            <a:pPr marL="514350" indent="-514350">
              <a:buFont typeface="Arial" pitchFamily="34" charset="0"/>
              <a:buAutoNum type="arabicPeriod"/>
            </a:pPr>
            <a:r>
              <a:rPr lang="nl-NL" sz="2800" dirty="0"/>
              <a:t>Bepalen van het werkaanbod en benodigd aantal uren per periode per roostereenheid</a:t>
            </a:r>
          </a:p>
          <a:p>
            <a:pPr marL="514350" indent="-514350">
              <a:buAutoNum type="arabicPeriod"/>
            </a:pPr>
            <a:r>
              <a:rPr lang="nl-NL" sz="2800" dirty="0"/>
              <a:t>Ontwerp en </a:t>
            </a:r>
            <a:r>
              <a:rPr lang="nl-NL" sz="2800"/>
              <a:t>vaststellen werktijdregeling </a:t>
            </a:r>
            <a:endParaRPr lang="nl-NL" sz="2800" dirty="0"/>
          </a:p>
          <a:p>
            <a:pPr marL="514350" indent="-514350">
              <a:buAutoNum type="arabicPeriod"/>
            </a:pPr>
            <a:r>
              <a:rPr lang="nl-NL" sz="2800" dirty="0"/>
              <a:t>Inzet voorstel per roostereenheid/afdeling. Samen met medewerkers</a:t>
            </a:r>
            <a:r>
              <a:rPr lang="nl-NL" sz="2800"/>
              <a:t>. </a:t>
            </a:r>
          </a:p>
          <a:p>
            <a:pPr marL="514350" indent="-514350">
              <a:buAutoNum type="arabicPeriod"/>
            </a:pPr>
            <a:r>
              <a:rPr lang="nl-NL" sz="2800"/>
              <a:t>Formaliseren </a:t>
            </a:r>
            <a:r>
              <a:rPr lang="nl-NL" sz="2800" dirty="0"/>
              <a:t>van de inzet per medewerker op weekbasis in het jaargesprek</a:t>
            </a:r>
          </a:p>
          <a:p>
            <a:pPr marL="514350" indent="-514350">
              <a:buAutoNum type="arabicPeriod"/>
            </a:pPr>
            <a:r>
              <a:rPr lang="nl-NL" sz="2800" dirty="0"/>
              <a:t>Monitoren </a:t>
            </a:r>
            <a:r>
              <a:rPr lang="nl-NL" sz="2800" dirty="0" err="1"/>
              <a:t>jaarurenafspraken</a:t>
            </a:r>
            <a:r>
              <a:rPr lang="nl-NL" sz="2800" dirty="0"/>
              <a:t> en daadwerkelijke uren</a:t>
            </a:r>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6</a:t>
            </a:fld>
            <a:endParaRPr lang="en-US" dirty="0"/>
          </a:p>
        </p:txBody>
      </p:sp>
      <p:sp>
        <p:nvSpPr>
          <p:cNvPr id="7" name="Tijdelijke aanduiding voor inhoud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nl-NL" dirty="0"/>
          </a:p>
          <a:p>
            <a:pPr fontAlgn="auto">
              <a:spcAft>
                <a:spcPts val="0"/>
              </a:spcAft>
              <a:buFont typeface="Wingdings" panose="05000000000000000000" pitchFamily="2" charset="2"/>
              <a:buChar char="Ø"/>
            </a:pPr>
            <a:endParaRPr lang="nl-NL" dirty="0"/>
          </a:p>
          <a:p>
            <a:pPr fontAlgn="auto">
              <a:spcAft>
                <a:spcPts val="0"/>
              </a:spcAft>
            </a:pPr>
            <a:endParaRPr lang="nl-NL" dirty="0"/>
          </a:p>
          <a:p>
            <a:pPr fontAlgn="auto">
              <a:spcAft>
                <a:spcPts val="0"/>
              </a:spcAft>
            </a:pPr>
            <a:endParaRPr lang="nl-NL" dirty="0"/>
          </a:p>
          <a:p>
            <a:pPr marL="0" indent="0" fontAlgn="auto">
              <a:spcAft>
                <a:spcPts val="0"/>
              </a:spcAft>
              <a:buNone/>
            </a:pPr>
            <a:endParaRPr lang="nl-NL" dirty="0"/>
          </a:p>
          <a:p>
            <a:pPr marL="0" indent="0" fontAlgn="auto">
              <a:spcAft>
                <a:spcPts val="0"/>
              </a:spcAft>
              <a:buNone/>
            </a:pPr>
            <a:endParaRPr lang="nl-NL" dirty="0"/>
          </a:p>
        </p:txBody>
      </p:sp>
      <p:sp>
        <p:nvSpPr>
          <p:cNvPr id="9" name="Freeform 5"/>
          <p:cNvSpPr>
            <a:spLocks/>
          </p:cNvSpPr>
          <p:nvPr/>
        </p:nvSpPr>
        <p:spPr bwMode="auto">
          <a:xfrm>
            <a:off x="0" y="660772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8"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4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53752"/>
            <a:ext cx="9525744" cy="1503040"/>
          </a:xfrm>
        </p:spPr>
        <p:txBody>
          <a:bodyPr>
            <a:normAutofit/>
          </a:bodyPr>
          <a:lstStyle/>
          <a:p>
            <a:r>
              <a:rPr lang="nl-NL" sz="3600">
                <a:solidFill>
                  <a:srgbClr val="208BD1"/>
                </a:solidFill>
              </a:rPr>
              <a:t>						      </a:t>
            </a:r>
            <a:r>
              <a:rPr lang="nl-NL" sz="3600">
                <a:solidFill>
                  <a:srgbClr val="319ECF"/>
                </a:solidFill>
              </a:rPr>
              <a:t> </a:t>
            </a:r>
            <a:r>
              <a:rPr lang="nl-NL" sz="3200">
                <a:solidFill>
                  <a:srgbClr val="319ECF"/>
                </a:solidFill>
              </a:rPr>
              <a:t>	                 </a:t>
            </a:r>
            <a:br>
              <a:rPr lang="nl-NL" sz="3200">
                <a:solidFill>
                  <a:srgbClr val="319ECF"/>
                </a:solidFill>
              </a:rPr>
            </a:br>
            <a:r>
              <a:rPr lang="nl-NL" sz="3200">
                <a:solidFill>
                  <a:srgbClr val="319ECF"/>
                </a:solidFill>
              </a:rPr>
              <a:t>			</a:t>
            </a:r>
            <a:r>
              <a:rPr lang="nl-NL" sz="3200">
                <a:solidFill>
                  <a:srgbClr val="006983"/>
                </a:solidFill>
              </a:rPr>
              <a:t>1. Vaststellen werkaanbod</a:t>
            </a:r>
          </a:p>
        </p:txBody>
      </p:sp>
      <p:sp>
        <p:nvSpPr>
          <p:cNvPr id="3" name="Tijdelijke aanduiding voor inhoud 2"/>
          <p:cNvSpPr>
            <a:spLocks noGrp="1"/>
          </p:cNvSpPr>
          <p:nvPr>
            <p:ph idx="1"/>
          </p:nvPr>
        </p:nvSpPr>
        <p:spPr>
          <a:xfrm>
            <a:off x="457200" y="1052736"/>
            <a:ext cx="8229600" cy="4525963"/>
          </a:xfrm>
        </p:spPr>
        <p:txBody>
          <a:bodyPr>
            <a:normAutofit/>
          </a:bodyPr>
          <a:lstStyle/>
          <a:p>
            <a:pPr marL="0" indent="0" fontAlgn="auto">
              <a:spcAft>
                <a:spcPts val="0"/>
              </a:spcAft>
              <a:buNone/>
            </a:pPr>
            <a:endParaRPr lang="nl-NL"/>
          </a:p>
          <a:p>
            <a:endParaRPr lang="nl-NL"/>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7</a:t>
            </a:fld>
            <a:endParaRPr lang="en-US" dirty="0"/>
          </a:p>
        </p:txBody>
      </p:sp>
      <p:sp>
        <p:nvSpPr>
          <p:cNvPr id="7" name="Rectangle 2"/>
          <p:cNvSpPr>
            <a:spLocks/>
          </p:cNvSpPr>
          <p:nvPr/>
        </p:nvSpPr>
        <p:spPr bwMode="auto">
          <a:xfrm>
            <a:off x="0" y="-27384"/>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sp>
        <p:nvSpPr>
          <p:cNvPr id="8" name="Freeform 5"/>
          <p:cNvSpPr>
            <a:spLocks/>
          </p:cNvSpPr>
          <p:nvPr/>
        </p:nvSpPr>
        <p:spPr bwMode="auto">
          <a:xfrm>
            <a:off x="0" y="666936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el 11"/>
          <p:cNvGraphicFramePr>
            <a:graphicFrameLocks noGrp="1"/>
          </p:cNvGraphicFramePr>
          <p:nvPr>
            <p:extLst>
              <p:ext uri="{D42A27DB-BD31-4B8C-83A1-F6EECF244321}">
                <p14:modId xmlns:p14="http://schemas.microsoft.com/office/powerpoint/2010/main" val="159856800"/>
              </p:ext>
            </p:extLst>
          </p:nvPr>
        </p:nvGraphicFramePr>
        <p:xfrm>
          <a:off x="1506461" y="1437456"/>
          <a:ext cx="5513811" cy="4655840"/>
        </p:xfrm>
        <a:graphic>
          <a:graphicData uri="http://schemas.openxmlformats.org/drawingml/2006/table">
            <a:tbl>
              <a:tblPr/>
              <a:tblGrid>
                <a:gridCol w="1265339">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637102">
                <a:tc>
                  <a:txBody>
                    <a:bodyPr/>
                    <a:lstStyle/>
                    <a:p>
                      <a:pPr>
                        <a:lnSpc>
                          <a:spcPct val="115000"/>
                        </a:lnSpc>
                        <a:spcAft>
                          <a:spcPts val="1000"/>
                        </a:spcAft>
                      </a:pPr>
                      <a:r>
                        <a:rPr lang="nl-NL" sz="1100" dirty="0">
                          <a:effectLst/>
                          <a:latin typeface="Calibri"/>
                          <a:ea typeface="Calibri"/>
                          <a:cs typeface="Times New Roman"/>
                        </a:rPr>
                        <a:t>Roostereenheid</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Calibri"/>
                          <a:cs typeface="Times New Roman"/>
                        </a:rPr>
                        <a:t>Hoe stellen</a:t>
                      </a:r>
                      <a:r>
                        <a:rPr lang="nl-NL" sz="1100" baseline="0">
                          <a:effectLst/>
                          <a:latin typeface="Calibri"/>
                          <a:ea typeface="Calibri"/>
                          <a:cs typeface="Times New Roman"/>
                        </a:rPr>
                        <a:t> we het werkaanbod vast?</a:t>
                      </a:r>
                      <a:endParaRPr lang="nl-NL" sz="1100">
                        <a:effectLst/>
                        <a:latin typeface="Calibri"/>
                        <a:ea typeface="Calibri"/>
                        <a:cs typeface="Times New Roman"/>
                      </a:endParaRPr>
                    </a:p>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1100">
                          <a:effectLst/>
                          <a:latin typeface="+mn-lt"/>
                          <a:ea typeface="Calibri"/>
                          <a:cs typeface="Times New Roman"/>
                        </a:rPr>
                        <a:t>Gewenste</a:t>
                      </a:r>
                      <a:r>
                        <a:rPr lang="nl-NL" sz="1100" baseline="0">
                          <a:effectLst/>
                          <a:latin typeface="+mn-lt"/>
                          <a:ea typeface="Calibri"/>
                          <a:cs typeface="Times New Roman"/>
                        </a:rPr>
                        <a:t> aanwezigheidstijd</a:t>
                      </a:r>
                      <a:endParaRPr lang="nl-NL" sz="1100">
                        <a:effectLst/>
                        <a:latin typeface="+mn-lt"/>
                        <a:ea typeface="Calibri"/>
                        <a:cs typeface="Times New Roman"/>
                      </a:endParaRPr>
                    </a:p>
                    <a:p>
                      <a:pPr>
                        <a:lnSpc>
                          <a:spcPct val="115000"/>
                        </a:lnSpc>
                        <a:spcAft>
                          <a:spcPts val="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4412">
                <a:tc>
                  <a:txBody>
                    <a:bodyPr/>
                    <a:lstStyle/>
                    <a:p>
                      <a:pPr>
                        <a:lnSpc>
                          <a:spcPct val="115000"/>
                        </a:lnSpc>
                        <a:spcAft>
                          <a:spcPts val="1000"/>
                        </a:spcAft>
                      </a:pPr>
                      <a:r>
                        <a:rPr lang="nl-NL" sz="800" dirty="0">
                          <a:effectLst/>
                          <a:latin typeface="Calibri"/>
                          <a:ea typeface="Calibri"/>
                          <a:cs typeface="Times New Roman"/>
                        </a:rPr>
                        <a:t> </a:t>
                      </a:r>
                      <a:endParaRPr lang="nl-NL" sz="1100" dirty="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100">
                          <a:effectLst/>
                          <a:latin typeface="Calibri"/>
                          <a:ea typeface="Calibri"/>
                          <a:cs typeface="Times New Roman"/>
                        </a:rPr>
                        <a:t> </a:t>
                      </a:r>
                    </a:p>
                    <a:p>
                      <a:pPr algn="ctr">
                        <a:lnSpc>
                          <a:spcPct val="115000"/>
                        </a:lnSpc>
                        <a:spcAft>
                          <a:spcPts val="0"/>
                        </a:spcAft>
                      </a:pPr>
                      <a:r>
                        <a:rPr lang="nl-NL" sz="1100">
                          <a:effectLst/>
                          <a:latin typeface="Calibri"/>
                          <a:ea typeface="Calibri"/>
                          <a:cs typeface="Times New Roman"/>
                        </a:rPr>
                        <a:t> </a:t>
                      </a:r>
                    </a:p>
                    <a:p>
                      <a:pPr algn="ctr">
                        <a:lnSpc>
                          <a:spcPct val="115000"/>
                        </a:lnSpc>
                        <a:spcAft>
                          <a:spcPts val="0"/>
                        </a:spcAft>
                      </a:pPr>
                      <a:r>
                        <a:rPr lang="nl-NL" sz="1100">
                          <a:effectLst/>
                          <a:latin typeface="Calibri"/>
                          <a:ea typeface="Calibri"/>
                          <a:cs typeface="Times New Roman"/>
                        </a:rPr>
                        <a:t> </a:t>
                      </a:r>
                    </a:p>
                    <a:p>
                      <a:pPr algn="ct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9294">
                <a:tc>
                  <a:txBody>
                    <a:bodyPr/>
                    <a:lstStyle/>
                    <a:p>
                      <a:pPr>
                        <a:lnSpc>
                          <a:spcPct val="115000"/>
                        </a:lnSpc>
                        <a:spcAft>
                          <a:spcPts val="1000"/>
                        </a:spcAft>
                      </a:pPr>
                      <a:r>
                        <a:rPr lang="nl-NL" sz="1100">
                          <a:effectLst/>
                          <a:latin typeface="Calibri"/>
                          <a:ea typeface="Calibri"/>
                          <a:cs typeface="Times New Roman"/>
                        </a:rPr>
                        <a:t> </a:t>
                      </a:r>
                    </a:p>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Calibri"/>
                          <a:cs typeface="Times New Roman"/>
                        </a:rPr>
                        <a:t> </a:t>
                      </a:r>
                    </a:p>
                    <a:p>
                      <a:pPr>
                        <a:lnSpc>
                          <a:spcPct val="115000"/>
                        </a:lnSpc>
                        <a:spcAft>
                          <a:spcPts val="0"/>
                        </a:spcAft>
                      </a:pPr>
                      <a:r>
                        <a:rPr lang="nl-NL" sz="1100">
                          <a:effectLst/>
                          <a:latin typeface="Calibri"/>
                          <a:ea typeface="Calibri"/>
                          <a:cs typeface="Times New Roman"/>
                        </a:rPr>
                        <a:t> </a:t>
                      </a:r>
                    </a:p>
                    <a:p>
                      <a:pPr>
                        <a:lnSpc>
                          <a:spcPct val="115000"/>
                        </a:lnSpc>
                        <a:spcAft>
                          <a:spcPts val="0"/>
                        </a:spcAft>
                      </a:pPr>
                      <a:r>
                        <a:rPr lang="nl-NL" sz="1100">
                          <a:effectLst/>
                          <a:latin typeface="Calibri"/>
                          <a:ea typeface="Calibri"/>
                          <a:cs typeface="Times New Roman"/>
                        </a:rPr>
                        <a:t> </a:t>
                      </a:r>
                    </a:p>
                    <a:p>
                      <a:pPr>
                        <a:lnSpc>
                          <a:spcPct val="115000"/>
                        </a:lnSpc>
                        <a:spcAft>
                          <a:spcPts val="0"/>
                        </a:spcAft>
                      </a:pPr>
                      <a:endParaRPr lang="nl-NL" sz="1100">
                        <a:effectLst/>
                        <a:latin typeface="Calibri"/>
                        <a:ea typeface="Calibri"/>
                        <a:cs typeface="Times New Roman"/>
                      </a:endParaRPr>
                    </a:p>
                    <a:p>
                      <a:pPr>
                        <a:lnSpc>
                          <a:spcPct val="115000"/>
                        </a:lnSpc>
                        <a:spcAft>
                          <a:spcPts val="0"/>
                        </a:spcAft>
                      </a:pPr>
                      <a:r>
                        <a:rPr lang="nl-NL" sz="1100">
                          <a:effectLst/>
                          <a:latin typeface="Calibri"/>
                          <a:ea typeface="Calibri"/>
                          <a:cs typeface="Times New Roman"/>
                        </a:rPr>
                        <a:t> </a:t>
                      </a:r>
                    </a:p>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6948">
                <a:tc>
                  <a:txBody>
                    <a:bodyPr/>
                    <a:lstStyle/>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6440">
                <a:tc>
                  <a:txBody>
                    <a:bodyPr/>
                    <a:lstStyle/>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4222">
                <a:tc>
                  <a:txBody>
                    <a:bodyPr/>
                    <a:lstStyle/>
                    <a:p>
                      <a:pPr>
                        <a:lnSpc>
                          <a:spcPct val="115000"/>
                        </a:lnSpc>
                        <a:spcAft>
                          <a:spcPts val="1000"/>
                        </a:spcAft>
                      </a:pPr>
                      <a:r>
                        <a:rPr lang="nl-NL" sz="1100">
                          <a:effectLst/>
                          <a:latin typeface="Calibri"/>
                          <a:ea typeface="Calibri"/>
                          <a:cs typeface="Times New Roman"/>
                        </a:rPr>
                        <a:t> </a:t>
                      </a: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nl-NL" sz="1100">
                        <a:effectLst/>
                        <a:latin typeface="Calibri"/>
                        <a:ea typeface="Calibri"/>
                        <a:cs typeface="Times New Roman"/>
                      </a:endParaRPr>
                    </a:p>
                  </a:txBody>
                  <a:tcPr marL="42628" marR="42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143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544" y="0"/>
            <a:ext cx="9145016" cy="1143000"/>
          </a:xfrm>
        </p:spPr>
        <p:txBody>
          <a:bodyPr>
            <a:normAutofit/>
          </a:bodyPr>
          <a:lstStyle/>
          <a:p>
            <a:r>
              <a:rPr lang="nl-NL" sz="3600" dirty="0">
                <a:solidFill>
                  <a:srgbClr val="319ECF"/>
                </a:solidFill>
              </a:rPr>
              <a:t>					</a:t>
            </a:r>
            <a:r>
              <a:rPr lang="nl-NL" sz="3600" dirty="0">
                <a:solidFill>
                  <a:srgbClr val="006983"/>
                </a:solidFill>
              </a:rPr>
              <a:t>2. Werktijdenregeling</a:t>
            </a:r>
          </a:p>
        </p:txBody>
      </p:sp>
      <p:sp>
        <p:nvSpPr>
          <p:cNvPr id="3" name="Tijdelijke aanduiding voor inhoud 2"/>
          <p:cNvSpPr>
            <a:spLocks noGrp="1"/>
          </p:cNvSpPr>
          <p:nvPr>
            <p:ph idx="1"/>
          </p:nvPr>
        </p:nvSpPr>
        <p:spPr/>
        <p:txBody>
          <a:bodyPr>
            <a:normAutofit fontScale="85000" lnSpcReduction="20000"/>
          </a:bodyPr>
          <a:lstStyle/>
          <a:p>
            <a:r>
              <a:rPr lang="nl-NL" dirty="0"/>
              <a:t>Art. 27 tweede lid: De werkgever dient met instemming van de ondernemingsraad of personeelsvertegenwoordiging een werktijdenregeling te hebben.</a:t>
            </a:r>
          </a:p>
          <a:p>
            <a:pPr marL="0" indent="0">
              <a:buNone/>
            </a:pPr>
            <a:r>
              <a:rPr lang="nl-NL" b="1" dirty="0">
                <a:solidFill>
                  <a:schemeClr val="bg1">
                    <a:lumMod val="50000"/>
                  </a:schemeClr>
                </a:solidFill>
              </a:rPr>
              <a:t>Denk aan thema’s als</a:t>
            </a:r>
          </a:p>
          <a:p>
            <a:r>
              <a:rPr lang="nl-NL" dirty="0"/>
              <a:t>Vaststellen openingstijden. </a:t>
            </a:r>
          </a:p>
          <a:p>
            <a:r>
              <a:rPr lang="nl-NL" dirty="0"/>
              <a:t>Vaststellen bandbreedtes op basis van werkaanbod</a:t>
            </a:r>
          </a:p>
          <a:p>
            <a:r>
              <a:rPr lang="nl-NL" dirty="0"/>
              <a:t>Spelregels verlofopname</a:t>
            </a:r>
          </a:p>
          <a:p>
            <a:r>
              <a:rPr lang="nl-NL" dirty="0"/>
              <a:t>Grenzen aan dienstlengtes, rusttijden, pauzes</a:t>
            </a:r>
          </a:p>
          <a:p>
            <a:endParaRPr lang="nl-NL" dirty="0"/>
          </a:p>
          <a:p>
            <a:r>
              <a:rPr lang="nl-NL" b="1"/>
              <a:t>Instemmingsverzoek </a:t>
            </a:r>
            <a:r>
              <a:rPr lang="nl-NL" sz="1800" b="1" i="1"/>
              <a:t>(Download de checklist als onderdeel van het stappenplan op </a:t>
            </a:r>
            <a:r>
              <a:rPr lang="nl-NL" sz="1800" b="1" i="1">
                <a:hlinkClick r:id="rId3"/>
              </a:rPr>
              <a:t>www.samenpresteren.nu</a:t>
            </a:r>
            <a:r>
              <a:rPr lang="nl-NL" sz="1800" b="1" i="1"/>
              <a:t>, </a:t>
            </a:r>
            <a:r>
              <a:rPr lang="nl-NL" sz="1800" b="1" i="1">
                <a:hlinkClick r:id="rId4"/>
              </a:rPr>
              <a:t>www.werkenindesport.nl</a:t>
            </a:r>
            <a:r>
              <a:rPr lang="nl-NL" sz="1800" b="1" i="1"/>
              <a:t> of </a:t>
            </a:r>
            <a:r>
              <a:rPr lang="nl-NL" sz="1800" b="1" i="1">
                <a:hlinkClick r:id="rId5"/>
              </a:rPr>
              <a:t>www.sportwerkgever.nl</a:t>
            </a:r>
            <a:r>
              <a:rPr lang="nl-NL" sz="1800" b="1" i="1"/>
              <a:t>)</a:t>
            </a:r>
            <a:endParaRPr lang="nl-NL" sz="1800" b="1" i="1" dirty="0"/>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8</a:t>
            </a:fld>
            <a:endParaRPr lang="en-US" dirty="0"/>
          </a:p>
        </p:txBody>
      </p:sp>
      <p:sp>
        <p:nvSpPr>
          <p:cNvPr id="5"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solidFill>
                <a:srgbClr val="34B233"/>
              </a:solidFill>
            </a:endParaRPr>
          </a:p>
        </p:txBody>
      </p:sp>
      <p:pic>
        <p:nvPicPr>
          <p:cNvPr id="8" name="Picture 3" descr="C:\Users\Jim\Pictures\Logo eusamenprester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p:cNvSpPr>
            <a:spLocks/>
          </p:cNvSpPr>
          <p:nvPr/>
        </p:nvSpPr>
        <p:spPr bwMode="auto">
          <a:xfrm>
            <a:off x="0" y="6597351"/>
            <a:ext cx="5796136" cy="45719"/>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2427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428" y="0"/>
            <a:ext cx="8385572" cy="1143000"/>
          </a:xfrm>
        </p:spPr>
        <p:txBody>
          <a:bodyPr>
            <a:normAutofit/>
          </a:bodyPr>
          <a:lstStyle/>
          <a:p>
            <a:r>
              <a:rPr lang="nl-NL" sz="3600">
                <a:solidFill>
                  <a:srgbClr val="319ECF"/>
                </a:solidFill>
              </a:rPr>
              <a:t>		           </a:t>
            </a:r>
            <a:r>
              <a:rPr lang="nl-NL" sz="3600">
                <a:solidFill>
                  <a:srgbClr val="006983"/>
                </a:solidFill>
              </a:rPr>
              <a:t>Stappenplan invoering JUS</a:t>
            </a:r>
          </a:p>
        </p:txBody>
      </p:sp>
      <p:sp>
        <p:nvSpPr>
          <p:cNvPr id="3" name="Tijdelijke aanduiding voor inhoud 2"/>
          <p:cNvSpPr>
            <a:spLocks noGrp="1"/>
          </p:cNvSpPr>
          <p:nvPr>
            <p:ph idx="1"/>
          </p:nvPr>
        </p:nvSpPr>
        <p:spPr>
          <a:xfrm>
            <a:off x="434900" y="1910817"/>
            <a:ext cx="8229600" cy="4525963"/>
          </a:xfrm>
        </p:spPr>
        <p:txBody>
          <a:bodyPr>
            <a:normAutofit/>
          </a:bodyPr>
          <a:lstStyle/>
          <a:p>
            <a:pPr marL="0" indent="0" algn="ctr">
              <a:buNone/>
            </a:pPr>
            <a:endParaRPr lang="nl-NL" sz="4800">
              <a:solidFill>
                <a:srgbClr val="30A6D0"/>
              </a:solidFill>
            </a:endParaRPr>
          </a:p>
          <a:p>
            <a:pPr marL="0" indent="0" algn="ctr">
              <a:buNone/>
            </a:pPr>
            <a:r>
              <a:rPr lang="nl-NL"/>
              <a:t>3. Inzet voortstel per roostereenheid/afdeling,</a:t>
            </a:r>
          </a:p>
          <a:p>
            <a:pPr marL="0" indent="0" algn="ctr">
              <a:buNone/>
            </a:pPr>
            <a:r>
              <a:rPr lang="nl-NL"/>
              <a:t>Samen met medewerkers</a:t>
            </a:r>
          </a:p>
          <a:p>
            <a:pPr marL="0" indent="0" algn="ctr">
              <a:buNone/>
            </a:pPr>
            <a:endParaRPr lang="nl-NL"/>
          </a:p>
        </p:txBody>
      </p:sp>
      <p:sp>
        <p:nvSpPr>
          <p:cNvPr id="4" name="Tijdelijke aanduiding voor dianummer 3"/>
          <p:cNvSpPr>
            <a:spLocks noGrp="1"/>
          </p:cNvSpPr>
          <p:nvPr>
            <p:ph type="sldNum" sz="quarter" idx="12"/>
          </p:nvPr>
        </p:nvSpPr>
        <p:spPr/>
        <p:txBody>
          <a:bodyPr/>
          <a:lstStyle/>
          <a:p>
            <a:fld id="{9DB1AE09-9CA3-4172-B5F9-504071266804}" type="slidenum">
              <a:rPr lang="en-US" smtClean="0"/>
              <a:pPr/>
              <a:t>9</a:t>
            </a:fld>
            <a:endParaRPr lang="en-US" dirty="0"/>
          </a:p>
        </p:txBody>
      </p:sp>
      <p:sp>
        <p:nvSpPr>
          <p:cNvPr id="7" name="Tijdelijke aanduiding voor inhoud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nl-NL"/>
          </a:p>
          <a:p>
            <a:pPr marL="0" indent="0" fontAlgn="auto">
              <a:spcAft>
                <a:spcPts val="0"/>
              </a:spcAft>
              <a:buNone/>
            </a:pPr>
            <a:endParaRPr lang="nl-NL"/>
          </a:p>
          <a:p>
            <a:pPr marL="0" indent="0" fontAlgn="auto">
              <a:spcAft>
                <a:spcPts val="0"/>
              </a:spcAft>
              <a:buNone/>
            </a:pPr>
            <a:r>
              <a:rPr lang="nl-NL"/>
              <a:t> </a:t>
            </a:r>
          </a:p>
          <a:p>
            <a:pPr fontAlgn="auto">
              <a:spcAft>
                <a:spcPts val="0"/>
              </a:spcAft>
              <a:buFont typeface="Wingdings" panose="05000000000000000000" pitchFamily="2" charset="2"/>
              <a:buChar char="Ø"/>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p:txBody>
      </p:sp>
      <p:sp>
        <p:nvSpPr>
          <p:cNvPr id="9" name="Freeform 5"/>
          <p:cNvSpPr>
            <a:spLocks/>
          </p:cNvSpPr>
          <p:nvPr/>
        </p:nvSpPr>
        <p:spPr bwMode="auto">
          <a:xfrm>
            <a:off x="0" y="6607720"/>
            <a:ext cx="4895850" cy="12700"/>
          </a:xfrm>
          <a:custGeom>
            <a:avLst/>
            <a:gdLst>
              <a:gd name="T0" fmla="*/ 0 w 7710"/>
              <a:gd name="T1" fmla="*/ 0 h 20"/>
              <a:gd name="T2" fmla="*/ 7710 w 7710"/>
              <a:gd name="T3" fmla="*/ 0 h 20"/>
            </a:gdLst>
            <a:ahLst/>
            <a:cxnLst>
              <a:cxn ang="0">
                <a:pos x="T0" y="T1"/>
              </a:cxn>
              <a:cxn ang="0">
                <a:pos x="T2" y="T3"/>
              </a:cxn>
            </a:cxnLst>
            <a:rect l="0" t="0" r="r" b="b"/>
            <a:pathLst>
              <a:path w="7710" h="20">
                <a:moveTo>
                  <a:pt x="0" y="0"/>
                </a:moveTo>
                <a:lnTo>
                  <a:pt x="7710" y="0"/>
                </a:lnTo>
              </a:path>
            </a:pathLst>
          </a:custGeom>
          <a:noFill/>
          <a:ln w="55270">
            <a:solidFill>
              <a:srgbClr val="00698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tangle 2"/>
          <p:cNvSpPr>
            <a:spLocks/>
          </p:cNvSpPr>
          <p:nvPr/>
        </p:nvSpPr>
        <p:spPr bwMode="auto">
          <a:xfrm>
            <a:off x="0" y="0"/>
            <a:ext cx="8018462" cy="225214"/>
          </a:xfrm>
          <a:prstGeom prst="rect">
            <a:avLst/>
          </a:prstGeom>
          <a:solidFill>
            <a:srgbClr val="34B233"/>
          </a:solidFill>
          <a:ln>
            <a:noFill/>
          </a:ln>
        </p:spPr>
        <p:txBody>
          <a:bodyPr vert="horz" wrap="square" lIns="91440" tIns="45720" rIns="91440" bIns="45720" numCol="1" anchor="t" anchorCtr="0" compatLnSpc="1">
            <a:prstTxWarp prst="textNoShape">
              <a:avLst/>
            </a:prstTxWarp>
          </a:bodyPr>
          <a:lstStyle/>
          <a:p>
            <a:endParaRPr lang="nl-NL"/>
          </a:p>
        </p:txBody>
      </p:sp>
      <p:pic>
        <p:nvPicPr>
          <p:cNvPr id="8" name="Picture 3" descr="C:\Users\Jim\Pictures\Logo eusamenprest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453336"/>
            <a:ext cx="2304288"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17969"/>
      </p:ext>
    </p:extLst>
  </p:cSld>
  <p:clrMapOvr>
    <a:masterClrMapping/>
  </p:clrMapOvr>
</p:sld>
</file>

<file path=ppt/theme/theme1.xml><?xml version="1.0" encoding="utf-8"?>
<a:theme xmlns:a="http://schemas.openxmlformats.org/drawingml/2006/main" name="Syntro basis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68626"/>
        </a:solid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1_Aangepast ontwerp">
  <a:themeElements>
    <a:clrScheme name="Grijswaarden">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1934C31DBDFF4C991F8BE7EB14ACAA" ma:contentTypeVersion="5" ma:contentTypeDescription="Een nieuw document maken." ma:contentTypeScope="" ma:versionID="091d9746976d601fc78b89dd142ee1ef">
  <xsd:schema xmlns:xsd="http://www.w3.org/2001/XMLSchema" xmlns:xs="http://www.w3.org/2001/XMLSchema" xmlns:p="http://schemas.microsoft.com/office/2006/metadata/properties" xmlns:ns2="51066a99-ce0f-424e-b28f-e7e30c9ead97" targetNamespace="http://schemas.microsoft.com/office/2006/metadata/properties" ma:root="true" ma:fieldsID="8c881662cae1222d7a2056be39a3b6fe" ns2:_="">
    <xsd:import namespace="51066a99-ce0f-424e-b28f-e7e30c9ead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66a99-ce0f-424e-b28f-e7e30c9ead9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975A6-B644-46F5-8E1F-4F093A0F833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011B57-1F4A-4E1A-B3BD-44862B303A55}">
  <ds:schemaRefs>
    <ds:schemaRef ds:uri="http://schemas.microsoft.com/sharepoint/v3/contenttype/forms"/>
  </ds:schemaRefs>
</ds:datastoreItem>
</file>

<file path=customXml/itemProps3.xml><?xml version="1.0" encoding="utf-8"?>
<ds:datastoreItem xmlns:ds="http://schemas.openxmlformats.org/officeDocument/2006/customXml" ds:itemID="{C74220E7-79CE-44BC-BF48-4F8CEEC51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066a99-ce0f-424e-b28f-e7e30c9ead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Syntro basispresentatie</Template>
  <TotalTime>31112</TotalTime>
  <Words>2502</Words>
  <Application>Microsoft Office PowerPoint</Application>
  <PresentationFormat>Diavoorstelling (4:3)</PresentationFormat>
  <Paragraphs>502</Paragraphs>
  <Slides>21</Slides>
  <Notes>17</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21</vt:i4>
      </vt:variant>
    </vt:vector>
  </HeadingPairs>
  <TitlesOfParts>
    <vt:vector size="28" baseType="lpstr">
      <vt:lpstr>Arial</vt:lpstr>
      <vt:lpstr>Calibri</vt:lpstr>
      <vt:lpstr>Gill Sans MT</vt:lpstr>
      <vt:lpstr>Wingdings</vt:lpstr>
      <vt:lpstr>Syntro basispresentatie</vt:lpstr>
      <vt:lpstr>1_Aangepast ontwerp</vt:lpstr>
      <vt:lpstr>Aangepast ontwerp</vt:lpstr>
      <vt:lpstr>               Jaaruren in de Sport    </vt:lpstr>
      <vt:lpstr>     De gedachte achter JUS</vt:lpstr>
      <vt:lpstr>    Wat is het verschil?</vt:lpstr>
      <vt:lpstr>   Jaaruren in de CAO sport</vt:lpstr>
      <vt:lpstr>      Regelgeving</vt:lpstr>
      <vt:lpstr>             Stappenplan invoering JUS</vt:lpstr>
      <vt:lpstr>                                   1. Vaststellen werkaanbod</vt:lpstr>
      <vt:lpstr>     2. Werktijdenregeling</vt:lpstr>
      <vt:lpstr>             Stappenplan invoering JUS</vt:lpstr>
      <vt:lpstr>                                                            Roostervoorbeeld:      rekening houden met onvoorspelbaarheid           </vt:lpstr>
      <vt:lpstr>    Roostervoorbeeld: deadline</vt:lpstr>
      <vt:lpstr>      Roostervoorbeeld:     individuele voorkeuren</vt:lpstr>
      <vt:lpstr>     Roostervoorbeeld:evenement</vt:lpstr>
      <vt:lpstr>   Is duidelijk hoe het matchingproces werkt?</vt:lpstr>
      <vt:lpstr>              Jaargesprek</vt:lpstr>
      <vt:lpstr>               Urenregistratie</vt:lpstr>
      <vt:lpstr>   Organisatie en cultuur</vt:lpstr>
      <vt:lpstr>  Wat is werk, wat niet? </vt:lpstr>
      <vt:lpstr>      Hoe voorkom ik overbelasting? </vt:lpstr>
      <vt:lpstr>               Hoe ga ik om met urenmentaliteit?</vt:lpstr>
      <vt:lpstr>   En bedenk:</vt:lpstr>
    </vt:vector>
  </TitlesOfParts>
  <Company>WIlfred Coops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Stefan Zondag</dc:creator>
  <cp:lastModifiedBy>Koen -</cp:lastModifiedBy>
  <cp:revision>271</cp:revision>
  <cp:lastPrinted>2015-02-12T10:22:29Z</cp:lastPrinted>
  <dcterms:created xsi:type="dcterms:W3CDTF">2010-11-26T12:56:37Z</dcterms:created>
  <dcterms:modified xsi:type="dcterms:W3CDTF">2019-09-09T09:34:32Z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0x010100541934C31DBDFF4C991F8BE7EB14ACAA</vt:lpwstr>
  </property>
</Properties>
</file>